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3" r:id="rId3"/>
    <p:sldId id="264" r:id="rId4"/>
    <p:sldId id="265" r:id="rId5"/>
    <p:sldId id="266" r:id="rId6"/>
    <p:sldId id="261" r:id="rId7"/>
    <p:sldId id="269" r:id="rId8"/>
    <p:sldId id="267" r:id="rId9"/>
    <p:sldId id="268"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5" r:id="rId24"/>
    <p:sldId id="283" r:id="rId25"/>
    <p:sldId id="284" r:id="rId26"/>
    <p:sldId id="286" r:id="rId27"/>
    <p:sldId id="287" r:id="rId28"/>
    <p:sldId id="288" r:id="rId29"/>
    <p:sldId id="262" r:id="rId30"/>
    <p:sldId id="289" r:id="rId31"/>
    <p:sldId id="290"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5AEC7-8769-4385-98AE-240B183F7CC2}" type="datetimeFigureOut">
              <a:rPr lang="es-CO" smtClean="0"/>
              <a:t>10/03/2022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B578F-6052-4C23-8223-CAF836593226}" type="slidenum">
              <a:rPr lang="es-CO" smtClean="0"/>
              <a:t>‹Nº›</a:t>
            </a:fld>
            <a:endParaRPr lang="es-CO"/>
          </a:p>
        </p:txBody>
      </p:sp>
    </p:spTree>
    <p:extLst>
      <p:ext uri="{BB962C8B-B14F-4D97-AF65-F5344CB8AC3E}">
        <p14:creationId xmlns:p14="http://schemas.microsoft.com/office/powerpoint/2010/main" val="248842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18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2279ad52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2279ad52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4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2279ad52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2279ad52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806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2279ad5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2279ad5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70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03BB1-B2B7-425D-A642-5A69E3D5DF4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8273F83-7292-4FE4-B8DA-4B0B3A571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547A7DB-A142-45EB-AE80-16616198B793}"/>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32BC4891-0CDF-404F-AEBF-D0FBBBD693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F49CF36-C2C0-4C9B-B84D-EEC858258C91}"/>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378076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0851DA-2ED9-4377-9CB5-0080055BEF6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8ECC120-7313-42B2-9637-4972A4AEE55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1FA167-AABD-4940-BF5E-BAC77CF59B4B}"/>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21C89DC1-A4F5-4DC1-B22C-DA1EE173C8E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8A6C324-403F-452E-A342-7C219E721734}"/>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266776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DD692C-9489-4E10-B076-CCC95816713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F86F9FA-40B5-4932-B67B-241107CA514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209F701-41B8-4A4B-A38C-9EDE3F28FFF8}"/>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E56A3A74-DC8C-4DE1-AFAE-E55806DDA9C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BDA1853-C74D-4E1E-B39F-1540B07252B0}"/>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80591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27746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127DD-BD6F-4449-8456-C04B5AFEA2F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7670271-FEF7-4A3B-BDE6-8347987B70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12CF917-D446-4E8A-8E4E-BECDB0200ECA}"/>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2BBFE3C0-EE06-42C6-9365-8ED4059E824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FA7BBA-7336-4E82-B762-BCC583E074DB}"/>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5227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A418D-FF37-4F74-89A6-0287524573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49FF34F-65E9-4313-BE4E-D8AC9E123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9AEEBDB-4C76-4F11-B14B-734E9700C38C}"/>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C4F1EEF6-01B6-4C43-94F9-19273118386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36B5F99-922C-4354-944F-B0CEFDB8B9AA}"/>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10110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A36D8-AAB0-4183-A33D-2E57382603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D064265-A280-4348-AB85-C8B07164DC9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ADB47E9-7510-49F6-BE1A-7648FC6C76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1964CFE-B040-4AF6-9B19-8256332DBAF3}"/>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6" name="Marcador de pie de página 5">
            <a:extLst>
              <a:ext uri="{FF2B5EF4-FFF2-40B4-BE49-F238E27FC236}">
                <a16:creationId xmlns:a16="http://schemas.microsoft.com/office/drawing/2014/main" id="{5F1F61E7-8A70-43F0-9607-993FEA1FFFA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B0D6440-F212-48C5-B732-C370AA9396AC}"/>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23264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83F84-556B-49F3-B2F1-F036D4A9B8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3DDD295-D681-4C16-BFE0-87D6034C8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D13EA94-443F-4900-9028-F0188776F87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97EB618-5231-4573-ADA9-30E9DBA06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041723-8689-46C5-BDB1-0D68866470A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D017CA8-C41C-4EB5-B8E0-E5E69DA39FE0}"/>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8" name="Marcador de pie de página 7">
            <a:extLst>
              <a:ext uri="{FF2B5EF4-FFF2-40B4-BE49-F238E27FC236}">
                <a16:creationId xmlns:a16="http://schemas.microsoft.com/office/drawing/2014/main" id="{50B67F9E-7461-4933-B714-4D8E0D6F412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6EBD4B7-186F-4EB0-B62F-408F33CE67E9}"/>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2482232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2E9E5E-B3AA-4008-8128-BAA8BB317EF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E98394A6-05CB-48D7-BBF2-48014F26170F}"/>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4" name="Marcador de pie de página 3">
            <a:extLst>
              <a:ext uri="{FF2B5EF4-FFF2-40B4-BE49-F238E27FC236}">
                <a16:creationId xmlns:a16="http://schemas.microsoft.com/office/drawing/2014/main" id="{35F9DEE1-2EC1-4333-AC7E-572BDDD6BED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3767F02-2443-4203-9EF9-191BF16FA1D4}"/>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40110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E197ED-9B45-45CB-A7D6-3B5CA5385E7F}"/>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3" name="Marcador de pie de página 2">
            <a:extLst>
              <a:ext uri="{FF2B5EF4-FFF2-40B4-BE49-F238E27FC236}">
                <a16:creationId xmlns:a16="http://schemas.microsoft.com/office/drawing/2014/main" id="{757F382F-EF16-4E57-A91E-BF256FA8521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04EDA33-52F4-49B7-9BA5-5A6E6A268E35}"/>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327234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EED1A6-9937-4A99-99DE-58F24E63B2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D38E44-FAD8-48F5-85A3-69E50982D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75C940D-9EA3-4136-9119-0D31F5649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BD3971-422D-47CC-8350-50134067A9DC}"/>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6" name="Marcador de pie de página 5">
            <a:extLst>
              <a:ext uri="{FF2B5EF4-FFF2-40B4-BE49-F238E27FC236}">
                <a16:creationId xmlns:a16="http://schemas.microsoft.com/office/drawing/2014/main" id="{A7F93895-FE76-4374-98F8-9F90DB2C44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FBBC6CE-4767-4D60-9BC1-626B0D40DDC5}"/>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29551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406598-2C68-412C-B84C-BD4F79BE47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1F49DD-AF19-41A8-9925-67961BE31D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C6DFCDB-EC9C-464F-BB97-CA1910EEE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0D8732-8BAA-43BD-A7BE-6F7897DC1F13}"/>
              </a:ext>
            </a:extLst>
          </p:cNvPr>
          <p:cNvSpPr>
            <a:spLocks noGrp="1"/>
          </p:cNvSpPr>
          <p:nvPr>
            <p:ph type="dt" sz="half" idx="10"/>
          </p:nvPr>
        </p:nvSpPr>
        <p:spPr/>
        <p:txBody>
          <a:bodyPr/>
          <a:lstStyle/>
          <a:p>
            <a:fld id="{7A2792B9-7CFA-4B09-AA3B-8115D87522D0}" type="datetimeFigureOut">
              <a:rPr lang="es-CO" smtClean="0"/>
              <a:t>10/03/2022</a:t>
            </a:fld>
            <a:endParaRPr lang="es-CO"/>
          </a:p>
        </p:txBody>
      </p:sp>
      <p:sp>
        <p:nvSpPr>
          <p:cNvPr id="6" name="Marcador de pie de página 5">
            <a:extLst>
              <a:ext uri="{FF2B5EF4-FFF2-40B4-BE49-F238E27FC236}">
                <a16:creationId xmlns:a16="http://schemas.microsoft.com/office/drawing/2014/main" id="{AC18EA9B-C6CD-44C8-823B-223F375807B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831B9F9-7738-4FD9-B1A9-F22AB4CE748D}"/>
              </a:ext>
            </a:extLst>
          </p:cNvPr>
          <p:cNvSpPr>
            <a:spLocks noGrp="1"/>
          </p:cNvSpPr>
          <p:nvPr>
            <p:ph type="sldNum" sz="quarter" idx="12"/>
          </p:nvPr>
        </p:nvSpPr>
        <p:spPr/>
        <p:txBody>
          <a:bodyPr/>
          <a:lstStyle/>
          <a:p>
            <a:fld id="{8E854DBA-6E6E-40C4-B169-2B73A6088BCD}" type="slidenum">
              <a:rPr lang="es-CO" smtClean="0"/>
              <a:t>‹Nº›</a:t>
            </a:fld>
            <a:endParaRPr lang="es-CO"/>
          </a:p>
        </p:txBody>
      </p:sp>
    </p:spTree>
    <p:extLst>
      <p:ext uri="{BB962C8B-B14F-4D97-AF65-F5344CB8AC3E}">
        <p14:creationId xmlns:p14="http://schemas.microsoft.com/office/powerpoint/2010/main" val="327241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0CD9D3-5BA1-428A-A85E-2E562EB06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38354D6-A596-4D13-8F5A-33591DEE6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C16F41B-24C4-48E8-9CF6-1EE7AD84A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792B9-7CFA-4B09-AA3B-8115D87522D0}" type="datetimeFigureOut">
              <a:rPr lang="es-CO" smtClean="0"/>
              <a:t>10/03/2022</a:t>
            </a:fld>
            <a:endParaRPr lang="es-CO"/>
          </a:p>
        </p:txBody>
      </p:sp>
      <p:sp>
        <p:nvSpPr>
          <p:cNvPr id="5" name="Marcador de pie de página 4">
            <a:extLst>
              <a:ext uri="{FF2B5EF4-FFF2-40B4-BE49-F238E27FC236}">
                <a16:creationId xmlns:a16="http://schemas.microsoft.com/office/drawing/2014/main" id="{2C624D59-E954-408C-8A48-B81D7AFA0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8AEB9FF-AABA-4C15-92E3-1C7B9915FA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4DBA-6E6E-40C4-B169-2B73A6088BCD}" type="slidenum">
              <a:rPr lang="es-CO" smtClean="0"/>
              <a:t>‹Nº›</a:t>
            </a:fld>
            <a:endParaRPr lang="es-CO"/>
          </a:p>
        </p:txBody>
      </p:sp>
    </p:spTree>
    <p:extLst>
      <p:ext uri="{BB962C8B-B14F-4D97-AF65-F5344CB8AC3E}">
        <p14:creationId xmlns:p14="http://schemas.microsoft.com/office/powerpoint/2010/main" val="243235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secretariasenado.gov.co/senado/basedoc/decreto_2241_1986_pr003.html#144"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 Id="rId9"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alcaldiabogota.gov.co/sisjur/normas/Norma1.jsp?i=6547#16"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Reclamaci&#243;n%20-%20Comision%20-%20Error%20n&#250;mero.docx"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hyperlink" Target="Reclamaci&#243;n%20-%20Comision%20-%20Error%20n&#250;mero.docx" TargetMode="External"/><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Imagen 2">
            <a:extLst>
              <a:ext uri="{FF2B5EF4-FFF2-40B4-BE49-F238E27FC236}">
                <a16:creationId xmlns:a16="http://schemas.microsoft.com/office/drawing/2014/main" id="{75CE1BED-985C-42EC-B1AE-3469E3BB9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 y="0"/>
            <a:ext cx="12189630" cy="6858000"/>
          </a:xfrm>
          <a:prstGeom prst="rect">
            <a:avLst/>
          </a:prstGeom>
        </p:spPr>
      </p:pic>
      <p:sp>
        <p:nvSpPr>
          <p:cNvPr id="57" name="Google Shape;57;p13"/>
          <p:cNvSpPr txBox="1"/>
          <p:nvPr/>
        </p:nvSpPr>
        <p:spPr>
          <a:xfrm>
            <a:off x="3016422" y="1134747"/>
            <a:ext cx="6159155" cy="1846619"/>
          </a:xfrm>
          <a:prstGeom prst="rect">
            <a:avLst/>
          </a:prstGeom>
          <a:noFill/>
          <a:ln>
            <a:noFill/>
          </a:ln>
        </p:spPr>
        <p:txBody>
          <a:bodyPr spcFirstLastPara="1" wrap="square" lIns="121900" tIns="121900" rIns="121900" bIns="121900" anchor="t" anchorCtr="0">
            <a:spAutoFit/>
          </a:bodyPr>
          <a:lstStyle/>
          <a:p>
            <a:pPr algn="ctr"/>
            <a:r>
              <a:rPr lang="es" sz="5200" b="1" dirty="0">
                <a:solidFill>
                  <a:schemeClr val="lt1"/>
                </a:solidFill>
              </a:rPr>
              <a:t>Capacitación testigos de escrutinio</a:t>
            </a:r>
            <a:endParaRPr sz="5200" b="1" dirty="0">
              <a:solidFill>
                <a:schemeClr val="lt1"/>
              </a:solidFill>
            </a:endParaRPr>
          </a:p>
        </p:txBody>
      </p:sp>
      <p:sp>
        <p:nvSpPr>
          <p:cNvPr id="58" name="Google Shape;58;p13"/>
          <p:cNvSpPr txBox="1"/>
          <p:nvPr/>
        </p:nvSpPr>
        <p:spPr>
          <a:xfrm>
            <a:off x="4229988" y="2881070"/>
            <a:ext cx="3594000" cy="984845"/>
          </a:xfrm>
          <a:prstGeom prst="rect">
            <a:avLst/>
          </a:prstGeom>
          <a:noFill/>
          <a:ln>
            <a:noFill/>
          </a:ln>
        </p:spPr>
        <p:txBody>
          <a:bodyPr spcFirstLastPara="1" wrap="square" lIns="121900" tIns="121900" rIns="121900" bIns="121900" anchor="t" anchorCtr="0">
            <a:spAutoFit/>
          </a:bodyPr>
          <a:lstStyle/>
          <a:p>
            <a:pPr algn="ctr"/>
            <a:r>
              <a:rPr lang="es" sz="2400" dirty="0">
                <a:solidFill>
                  <a:schemeClr val="lt1"/>
                </a:solidFill>
              </a:rPr>
              <a:t>Secretaría General Alianza Partido Alianza Verde</a:t>
            </a:r>
            <a:endParaRPr sz="2400" dirty="0">
              <a:solidFill>
                <a:schemeClr val="lt1"/>
              </a:solidFill>
            </a:endParaRPr>
          </a:p>
        </p:txBody>
      </p:sp>
      <p:pic>
        <p:nvPicPr>
          <p:cNvPr id="8" name="Imagen 7">
            <a:extLst>
              <a:ext uri="{FF2B5EF4-FFF2-40B4-BE49-F238E27FC236}">
                <a16:creationId xmlns:a16="http://schemas.microsoft.com/office/drawing/2014/main" id="{9BA928A9-F830-4051-8CCC-EBDCA93B29EB}"/>
              </a:ext>
            </a:extLst>
          </p:cNvPr>
          <p:cNvPicPr>
            <a:picLocks noChangeAspect="1"/>
          </p:cNvPicPr>
          <p:nvPr/>
        </p:nvPicPr>
        <p:blipFill>
          <a:blip r:embed="rId4"/>
          <a:stretch>
            <a:fillRect/>
          </a:stretch>
        </p:blipFill>
        <p:spPr>
          <a:xfrm>
            <a:off x="6597876" y="4048648"/>
            <a:ext cx="1559474" cy="1220174"/>
          </a:xfrm>
          <a:prstGeom prst="rect">
            <a:avLst/>
          </a:prstGeom>
        </p:spPr>
      </p:pic>
      <p:pic>
        <p:nvPicPr>
          <p:cNvPr id="10" name="Imagen 9">
            <a:extLst>
              <a:ext uri="{FF2B5EF4-FFF2-40B4-BE49-F238E27FC236}">
                <a16:creationId xmlns:a16="http://schemas.microsoft.com/office/drawing/2014/main" id="{D1B48DD3-8E30-48B0-8007-0A0BF8838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8972" y="3955514"/>
            <a:ext cx="2828656" cy="1406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3F77CB-1A54-412C-AA25-63D501603EC3}"/>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F6E3BF1B-6638-41C6-AD29-5D7E23C71606}"/>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C537641E-FEB8-4C5B-8103-5BDC8834159E}"/>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ext Box 6">
            <a:extLst>
              <a:ext uri="{FF2B5EF4-FFF2-40B4-BE49-F238E27FC236}">
                <a16:creationId xmlns:a16="http://schemas.microsoft.com/office/drawing/2014/main" id="{F3C835C0-8EC3-4D82-AB09-CA0A505DFD20}"/>
              </a:ext>
            </a:extLst>
          </p:cNvPr>
          <p:cNvSpPr txBox="1">
            <a:spLocks noChangeArrowheads="1"/>
          </p:cNvSpPr>
          <p:nvPr/>
        </p:nvSpPr>
        <p:spPr bwMode="auto">
          <a:xfrm>
            <a:off x="4331980" y="888241"/>
            <a:ext cx="3278975" cy="523220"/>
          </a:xfrm>
          <a:prstGeom prst="rect">
            <a:avLst/>
          </a:prstGeom>
          <a:noFill/>
          <a:ln w="12700" cap="sq">
            <a:noFill/>
            <a:miter lim="800000"/>
            <a:headEnd/>
            <a:tailEnd/>
          </a:ln>
        </p:spPr>
        <p:txBody>
          <a:bodyPr wrap="none">
            <a:spAutoFit/>
          </a:bodyPr>
          <a:lstStyle/>
          <a:p>
            <a:pPr algn="ctr" eaLnBrk="1" hangingPunct="1">
              <a:defRPr/>
            </a:pPr>
            <a:r>
              <a:rPr kumimoji="1" lang="es-CO" sz="2800" b="1" dirty="0">
                <a:effectLst>
                  <a:outerShdw blurRad="38100" dist="38100" dir="2700000" algn="tl">
                    <a:srgbClr val="C0C0C0"/>
                  </a:outerShdw>
                </a:effectLst>
                <a:cs typeface="Arial" pitchFamily="34" charset="0"/>
              </a:rPr>
              <a:t>SOBRE DE CLAVEROS</a:t>
            </a:r>
          </a:p>
        </p:txBody>
      </p:sp>
      <p:pic>
        <p:nvPicPr>
          <p:cNvPr id="6" name="8 Imagen" descr="delegado.png">
            <a:extLst>
              <a:ext uri="{FF2B5EF4-FFF2-40B4-BE49-F238E27FC236}">
                <a16:creationId xmlns:a16="http://schemas.microsoft.com/office/drawing/2014/main" id="{36CBA75E-D8C4-42AD-B298-1E20C56E72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36" y="2043708"/>
            <a:ext cx="1639951" cy="4518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5F6A11B1-7B7A-47F8-A022-AD7012288A83}"/>
              </a:ext>
            </a:extLst>
          </p:cNvPr>
          <p:cNvPicPr>
            <a:picLocks noChangeAspect="1" noChangeArrowheads="1"/>
          </p:cNvPicPr>
          <p:nvPr/>
        </p:nvPicPr>
        <p:blipFill>
          <a:blip r:embed="rId4"/>
          <a:srcRect/>
          <a:stretch>
            <a:fillRect/>
          </a:stretch>
        </p:blipFill>
        <p:spPr bwMode="auto">
          <a:xfrm>
            <a:off x="3475193" y="3022876"/>
            <a:ext cx="5241614" cy="2697396"/>
          </a:xfrm>
          <a:prstGeom prst="rect">
            <a:avLst/>
          </a:prstGeom>
          <a:ln>
            <a:noFill/>
          </a:ln>
          <a:effectLst>
            <a:outerShdw blurRad="292100" dist="139700" dir="2700000" algn="tl" rotWithShape="0">
              <a:srgbClr val="333333">
                <a:alpha val="65000"/>
              </a:srgbClr>
            </a:outerShdw>
          </a:effectLst>
        </p:spPr>
      </p:pic>
      <p:sp>
        <p:nvSpPr>
          <p:cNvPr id="8" name="3 Rectángulo">
            <a:extLst>
              <a:ext uri="{FF2B5EF4-FFF2-40B4-BE49-F238E27FC236}">
                <a16:creationId xmlns:a16="http://schemas.microsoft.com/office/drawing/2014/main" id="{54AC8F0F-EE2B-459F-BF12-28C3646D7E7B}"/>
              </a:ext>
            </a:extLst>
          </p:cNvPr>
          <p:cNvSpPr>
            <a:spLocks noChangeArrowheads="1"/>
          </p:cNvSpPr>
          <p:nvPr/>
        </p:nvSpPr>
        <p:spPr bwMode="auto">
          <a:xfrm>
            <a:off x="2471187" y="1760894"/>
            <a:ext cx="842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C00000"/>
              </a:buClr>
              <a:buSzPct val="130000"/>
              <a:buFont typeface="Wingdings" panose="05000000000000000000" pitchFamily="2" charset="2"/>
              <a:buChar char="ü"/>
            </a:pPr>
            <a:r>
              <a:rPr lang="es-ES" dirty="0"/>
              <a:t> Entrega del sobre de Claveros, formulario E-17 inicia la cadena de custodia.</a:t>
            </a:r>
          </a:p>
          <a:p>
            <a:pPr eaLnBrk="1" hangingPunct="1">
              <a:buClr>
                <a:srgbClr val="C00000"/>
              </a:buClr>
              <a:buSzPct val="130000"/>
              <a:buFont typeface="Wingdings" panose="05000000000000000000" pitchFamily="2" charset="2"/>
              <a:buChar char="ü"/>
            </a:pPr>
            <a:endParaRPr lang="es-ES" dirty="0"/>
          </a:p>
          <a:p>
            <a:pPr eaLnBrk="1" hangingPunct="1">
              <a:buClr>
                <a:srgbClr val="C00000"/>
              </a:buClr>
              <a:buSzPct val="130000"/>
              <a:buFont typeface="Wingdings" panose="05000000000000000000" pitchFamily="2" charset="2"/>
              <a:buChar char="ü"/>
            </a:pPr>
            <a:r>
              <a:rPr lang="es-ES" dirty="0"/>
              <a:t>  El Delegado entrega el sobre de Claveros en el Arca </a:t>
            </a:r>
            <a:r>
              <a:rPr lang="es-ES" dirty="0" err="1"/>
              <a:t>Triclave</a:t>
            </a:r>
            <a:r>
              <a:rPr lang="es-ES" dirty="0"/>
              <a:t>, formulario E-19</a:t>
            </a:r>
            <a:endParaRPr lang="en-US" dirty="0"/>
          </a:p>
        </p:txBody>
      </p:sp>
      <p:sp>
        <p:nvSpPr>
          <p:cNvPr id="9" name="4 Rectángulo">
            <a:extLst>
              <a:ext uri="{FF2B5EF4-FFF2-40B4-BE49-F238E27FC236}">
                <a16:creationId xmlns:a16="http://schemas.microsoft.com/office/drawing/2014/main" id="{9DA15E87-37AA-4FBA-8500-301151347E1F}"/>
              </a:ext>
            </a:extLst>
          </p:cNvPr>
          <p:cNvSpPr/>
          <p:nvPr/>
        </p:nvSpPr>
        <p:spPr>
          <a:xfrm>
            <a:off x="2361330" y="1646595"/>
            <a:ext cx="8528278" cy="1152525"/>
          </a:xfrm>
          <a:prstGeom prst="rect">
            <a:avLst/>
          </a:prstGeom>
          <a:solidFill>
            <a:schemeClr val="accent6">
              <a:lumMod val="7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 name="Imagen 9">
            <a:extLst>
              <a:ext uri="{FF2B5EF4-FFF2-40B4-BE49-F238E27FC236}">
                <a16:creationId xmlns:a16="http://schemas.microsoft.com/office/drawing/2014/main" id="{C8A9B360-5AE9-43CB-A2C7-AA8DC3EBB73C}"/>
              </a:ext>
            </a:extLst>
          </p:cNvPr>
          <p:cNvPicPr>
            <a:picLocks noChangeAspect="1"/>
          </p:cNvPicPr>
          <p:nvPr/>
        </p:nvPicPr>
        <p:blipFill>
          <a:blip r:embed="rId5"/>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30613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30DC6-70D8-4056-954B-A6C629B1B7C5}"/>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9D5957DA-7017-4902-896E-8BD1836F733A}"/>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51DDE483-BE12-41F6-B762-68332D9C45BB}"/>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ext Box 2">
            <a:extLst>
              <a:ext uri="{FF2B5EF4-FFF2-40B4-BE49-F238E27FC236}">
                <a16:creationId xmlns:a16="http://schemas.microsoft.com/office/drawing/2014/main" id="{77F6E389-E66C-4988-BF11-CDD21F317809}"/>
              </a:ext>
            </a:extLst>
          </p:cNvPr>
          <p:cNvSpPr txBox="1">
            <a:spLocks noChangeArrowheads="1"/>
          </p:cNvSpPr>
          <p:nvPr/>
        </p:nvSpPr>
        <p:spPr bwMode="auto">
          <a:xfrm>
            <a:off x="2761629" y="1044518"/>
            <a:ext cx="6874077" cy="978729"/>
          </a:xfrm>
          <a:prstGeom prst="rect">
            <a:avLst/>
          </a:prstGeom>
          <a:noFill/>
          <a:ln w="9525">
            <a:noFill/>
            <a:miter lim="800000"/>
            <a:headEnd/>
            <a:tailEnd/>
          </a:ln>
        </p:spPr>
        <p:txBody>
          <a:bodyPr wrap="square">
            <a:spAutoFit/>
          </a:bodyPr>
          <a:lstStyle>
            <a:lvl1pPr eaLnBrk="0" hangingPunct="0">
              <a:defRPr sz="4000">
                <a:solidFill>
                  <a:schemeClr val="tx1"/>
                </a:solidFill>
                <a:latin typeface="Arial" pitchFamily="34" charset="0"/>
              </a:defRPr>
            </a:lvl1pPr>
            <a:lvl2pPr marL="742950" indent="-285750" eaLnBrk="0" hangingPunct="0">
              <a:defRPr sz="4000">
                <a:solidFill>
                  <a:schemeClr val="tx1"/>
                </a:solidFill>
                <a:latin typeface="Arial" pitchFamily="34" charset="0"/>
              </a:defRPr>
            </a:lvl2pPr>
            <a:lvl3pPr marL="1143000" indent="-228600" eaLnBrk="0" hangingPunct="0">
              <a:defRPr sz="4000">
                <a:solidFill>
                  <a:schemeClr val="tx1"/>
                </a:solidFill>
                <a:latin typeface="Arial" pitchFamily="34" charset="0"/>
              </a:defRPr>
            </a:lvl3pPr>
            <a:lvl4pPr marL="1600200" indent="-228600" eaLnBrk="0" hangingPunct="0">
              <a:defRPr sz="4000">
                <a:solidFill>
                  <a:schemeClr val="tx1"/>
                </a:solidFill>
                <a:latin typeface="Arial" pitchFamily="34" charset="0"/>
              </a:defRPr>
            </a:lvl4pPr>
            <a:lvl5pPr marL="2057400" indent="-228600" eaLnBrk="0" hangingPunct="0">
              <a:defRPr sz="4000">
                <a:solidFill>
                  <a:schemeClr val="tx1"/>
                </a:solidFill>
                <a:latin typeface="Arial" pitchFamily="34" charset="0"/>
              </a:defRPr>
            </a:lvl5pPr>
            <a:lvl6pPr marL="2514600" indent="-228600" eaLnBrk="0" fontAlgn="base" hangingPunct="0">
              <a:spcBef>
                <a:spcPct val="0"/>
              </a:spcBef>
              <a:spcAft>
                <a:spcPct val="0"/>
              </a:spcAft>
              <a:defRPr sz="4000">
                <a:solidFill>
                  <a:schemeClr val="tx1"/>
                </a:solidFill>
                <a:latin typeface="Arial" pitchFamily="34" charset="0"/>
              </a:defRPr>
            </a:lvl6pPr>
            <a:lvl7pPr marL="2971800" indent="-228600" eaLnBrk="0" fontAlgn="base" hangingPunct="0">
              <a:spcBef>
                <a:spcPct val="0"/>
              </a:spcBef>
              <a:spcAft>
                <a:spcPct val="0"/>
              </a:spcAft>
              <a:defRPr sz="4000">
                <a:solidFill>
                  <a:schemeClr val="tx1"/>
                </a:solidFill>
                <a:latin typeface="Arial" pitchFamily="34" charset="0"/>
              </a:defRPr>
            </a:lvl7pPr>
            <a:lvl8pPr marL="3429000" indent="-228600" eaLnBrk="0" fontAlgn="base" hangingPunct="0">
              <a:spcBef>
                <a:spcPct val="0"/>
              </a:spcBef>
              <a:spcAft>
                <a:spcPct val="0"/>
              </a:spcAft>
              <a:defRPr sz="4000">
                <a:solidFill>
                  <a:schemeClr val="tx1"/>
                </a:solidFill>
                <a:latin typeface="Arial" pitchFamily="34" charset="0"/>
              </a:defRPr>
            </a:lvl8pPr>
            <a:lvl9pPr marL="3886200" indent="-228600" eaLnBrk="0" fontAlgn="base" hangingPunct="0">
              <a:spcBef>
                <a:spcPct val="0"/>
              </a:spcBef>
              <a:spcAft>
                <a:spcPct val="0"/>
              </a:spcAft>
              <a:defRPr sz="4000">
                <a:solidFill>
                  <a:schemeClr val="tx1"/>
                </a:solidFill>
                <a:latin typeface="Arial" pitchFamily="34" charset="0"/>
              </a:defRPr>
            </a:lvl9pPr>
          </a:lstStyle>
          <a:p>
            <a:pPr algn="ctr" eaLnBrk="1" hangingPunct="1">
              <a:lnSpc>
                <a:spcPct val="90000"/>
              </a:lnSpc>
              <a:spcBef>
                <a:spcPct val="0"/>
              </a:spcBef>
              <a:defRPr/>
            </a:pPr>
            <a:r>
              <a:rPr lang="es-CO" sz="3200" b="1" dirty="0">
                <a:latin typeface="+mn-lt"/>
              </a:rPr>
              <a:t>Actividades que debe verificar el Secretario de la Comisión Escrutadora</a:t>
            </a:r>
          </a:p>
        </p:txBody>
      </p:sp>
      <p:sp>
        <p:nvSpPr>
          <p:cNvPr id="6" name="8 CuadroTexto">
            <a:extLst>
              <a:ext uri="{FF2B5EF4-FFF2-40B4-BE49-F238E27FC236}">
                <a16:creationId xmlns:a16="http://schemas.microsoft.com/office/drawing/2014/main" id="{209ABECC-B893-4F59-8DA9-8FAF3990EEA8}"/>
              </a:ext>
            </a:extLst>
          </p:cNvPr>
          <p:cNvSpPr txBox="1">
            <a:spLocks noChangeArrowheads="1"/>
          </p:cNvSpPr>
          <p:nvPr/>
        </p:nvSpPr>
        <p:spPr bwMode="auto">
          <a:xfrm>
            <a:off x="415601" y="2180103"/>
            <a:ext cx="9927472"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buClr>
                <a:schemeClr val="accent2"/>
              </a:buClr>
              <a:buFont typeface="Arial" charset="0"/>
              <a:buChar char="•"/>
              <a:defRPr/>
            </a:pPr>
            <a:r>
              <a:rPr lang="es-CO" sz="1400" dirty="0">
                <a:cs typeface="Arial" panose="020B0604020202020204" pitchFamily="34" charset="0"/>
              </a:rPr>
              <a:t>Que se escrute con base en las actas de escrutinio de mesa, formulario E-14 de Claveros</a:t>
            </a:r>
          </a:p>
          <a:p>
            <a:pPr marL="285750" indent="-285750">
              <a:buClr>
                <a:schemeClr val="accent2"/>
              </a:buClr>
              <a:buFont typeface="Arial" charset="0"/>
              <a:buChar char="•"/>
              <a:defRPr/>
            </a:pPr>
            <a:r>
              <a:rPr lang="es-CO" sz="1400" dirty="0"/>
              <a:t>Que se use del Software de escrutinios</a:t>
            </a:r>
          </a:p>
          <a:p>
            <a:pPr marL="285750" indent="-285750">
              <a:buClr>
                <a:schemeClr val="accent2"/>
              </a:buClr>
              <a:buFont typeface="Arial" charset="0"/>
              <a:buChar char="•"/>
              <a:defRPr/>
            </a:pPr>
            <a:r>
              <a:rPr lang="es-CO" sz="1400" dirty="0"/>
              <a:t>Tener nombres de personas de reconocida honorabilidad por si hay que reemplazar alguno de los escrutadores, E-22.</a:t>
            </a:r>
          </a:p>
          <a:p>
            <a:pPr marL="285750" indent="-285750">
              <a:buClr>
                <a:schemeClr val="accent2"/>
              </a:buClr>
              <a:buFont typeface="Arial" charset="0"/>
              <a:buChar char="•"/>
              <a:defRPr/>
            </a:pPr>
            <a:r>
              <a:rPr lang="es-CO" sz="1400" dirty="0"/>
              <a:t>Que se presente a las comisiones escrutadoras y claveros y se explique el  procedimiento del escrutinio. Reglas claras. </a:t>
            </a:r>
          </a:p>
          <a:p>
            <a:pPr marL="285750" indent="-285750">
              <a:buClr>
                <a:schemeClr val="accent2"/>
              </a:buClr>
              <a:buFont typeface="Arial" charset="0"/>
              <a:buChar char="•"/>
              <a:defRPr/>
            </a:pPr>
            <a:r>
              <a:rPr lang="es-CO" sz="1400" dirty="0"/>
              <a:t>Que se  generen Formularios E-19, E-20, E-21, E-23, E-24, E-26.</a:t>
            </a:r>
          </a:p>
          <a:p>
            <a:pPr marL="285750" indent="-285750">
              <a:buClr>
                <a:schemeClr val="accent2"/>
              </a:buClr>
              <a:buFont typeface="Arial" charset="0"/>
              <a:buChar char="•"/>
              <a:defRPr/>
            </a:pPr>
            <a:r>
              <a:rPr lang="es-CO" sz="1400" dirty="0"/>
              <a:t>Que esté presente el  Ministerio Público</a:t>
            </a:r>
          </a:p>
          <a:p>
            <a:pPr marL="285750" indent="-285750">
              <a:buClr>
                <a:schemeClr val="accent2"/>
              </a:buClr>
              <a:buFont typeface="Arial" charset="0"/>
              <a:buChar char="•"/>
              <a:defRPr/>
            </a:pPr>
            <a:r>
              <a:rPr lang="es-CO" sz="1400" dirty="0"/>
              <a:t>Garantizar ingreso y participación Apoderado, Testigos, Órganos de Control</a:t>
            </a:r>
            <a:endParaRPr lang="es-CO" sz="1400" dirty="0">
              <a:effectLst>
                <a:outerShdw blurRad="38100" dist="38100" dir="2700000" algn="tl">
                  <a:srgbClr val="000000">
                    <a:alpha val="43137"/>
                  </a:srgbClr>
                </a:outerShdw>
              </a:effectLst>
            </a:endParaRPr>
          </a:p>
          <a:p>
            <a:pPr marL="285750" indent="-285750">
              <a:buClr>
                <a:schemeClr val="accent2"/>
              </a:buClr>
              <a:buFont typeface="Arial" charset="0"/>
              <a:buChar char="•"/>
              <a:defRPr/>
            </a:pPr>
            <a:r>
              <a:rPr lang="es-CO" sz="1400" dirty="0"/>
              <a:t>Llevar el archivo E-10, E-11, E-12, E-14 </a:t>
            </a:r>
            <a:endParaRPr lang="es-CO" sz="1400" dirty="0">
              <a:cs typeface="Arial" panose="020B0604020202020204" pitchFamily="34" charset="0"/>
            </a:endParaRPr>
          </a:p>
          <a:p>
            <a:pPr marL="285750" indent="-285750" eaLnBrk="1" hangingPunct="1">
              <a:buClr>
                <a:schemeClr val="accent2"/>
              </a:buClr>
              <a:buFont typeface="Arial" charset="0"/>
              <a:buChar char="•"/>
              <a:defRPr/>
            </a:pPr>
            <a:r>
              <a:rPr lang="es-CO" sz="1400" dirty="0">
                <a:cs typeface="Arial" panose="020B0604020202020204" pitchFamily="34" charset="0"/>
              </a:rPr>
              <a:t>Que se lleve al Acta general del escrutinio que narre los acontecimientos relevantes de la audiencia.</a:t>
            </a:r>
            <a:endParaRPr lang="es-ES" sz="1400" dirty="0"/>
          </a:p>
          <a:p>
            <a:pPr marL="285750" indent="-285750">
              <a:buClr>
                <a:schemeClr val="accent2"/>
              </a:buClr>
              <a:buFont typeface="Arial" charset="0"/>
              <a:buChar char="•"/>
              <a:defRPr/>
            </a:pPr>
            <a:r>
              <a:rPr lang="es-ES" sz="1400" dirty="0"/>
              <a:t>Que los Claveros no entreguen las llaves, deben permanecer hasta que culmine la Audiencia. </a:t>
            </a:r>
          </a:p>
          <a:p>
            <a:pPr marL="285750" indent="-285750">
              <a:buClr>
                <a:schemeClr val="accent2"/>
              </a:buClr>
              <a:buFont typeface="Arial" charset="0"/>
              <a:buChar char="•"/>
              <a:defRPr/>
            </a:pPr>
            <a:r>
              <a:rPr lang="es-ES" sz="1400" dirty="0"/>
              <a:t>Que se expida copia en CD de los resultados a los testigos y Procuraduría cuando se suspenda Audiencia.</a:t>
            </a:r>
            <a:endParaRPr lang="es-ES" sz="1400" dirty="0">
              <a:latin typeface="Arial" charset="0"/>
            </a:endParaRPr>
          </a:p>
          <a:p>
            <a:pPr marL="285750" indent="-285750">
              <a:buClr>
                <a:schemeClr val="accent2"/>
              </a:buClr>
              <a:buFont typeface="Arial" charset="0"/>
              <a:buChar char="•"/>
              <a:defRPr/>
            </a:pPr>
            <a:r>
              <a:rPr lang="es-ES" sz="1400" dirty="0">
                <a:latin typeface="Arial" charset="0"/>
              </a:rPr>
              <a:t>Se firme las actas en el lugar del escrutinio en presencia de los  asistentes.</a:t>
            </a:r>
          </a:p>
          <a:p>
            <a:pPr marL="285750" indent="-285750">
              <a:buClr>
                <a:schemeClr val="accent2"/>
              </a:buClr>
              <a:buFont typeface="Arial" charset="0"/>
              <a:buChar char="•"/>
              <a:defRPr/>
            </a:pPr>
            <a:r>
              <a:rPr lang="es-CO" sz="1400" dirty="0">
                <a:cs typeface="Arial" panose="020B0604020202020204" pitchFamily="34" charset="0"/>
              </a:rPr>
              <a:t>Que se den a conocer las decisiones respecto de las reclamaciones.</a:t>
            </a:r>
          </a:p>
          <a:p>
            <a:pPr marL="285750" indent="-285750">
              <a:buClr>
                <a:schemeClr val="accent2"/>
              </a:buClr>
              <a:buFont typeface="Arial" charset="0"/>
              <a:buChar char="•"/>
              <a:defRPr/>
            </a:pPr>
            <a:r>
              <a:rPr lang="es-CO" sz="1400" dirty="0">
                <a:cs typeface="Arial" panose="020B0604020202020204" pitchFamily="34" charset="0"/>
              </a:rPr>
              <a:t>Al finalizar, generar actas de escrutinio (Resultados E-24, E-26) y facilitar copia a los testigos</a:t>
            </a:r>
          </a:p>
          <a:p>
            <a:pPr marL="285750" indent="-285750">
              <a:buClr>
                <a:schemeClr val="accent2"/>
              </a:buClr>
              <a:buFont typeface="Arial" charset="0"/>
              <a:buChar char="•"/>
              <a:defRPr/>
            </a:pPr>
            <a:r>
              <a:rPr lang="es-ES" sz="1400" dirty="0">
                <a:latin typeface="Arial" charset="0"/>
              </a:rPr>
              <a:t>Que al terminar el escrutinio, las arcas y documentos se lleven a la Registraduría, </a:t>
            </a:r>
            <a:r>
              <a:rPr lang="es-ES" sz="1400" b="1" dirty="0">
                <a:solidFill>
                  <a:schemeClr val="accent2">
                    <a:lumMod val="50000"/>
                  </a:schemeClr>
                </a:solidFill>
                <a:latin typeface="Arial" charset="0"/>
              </a:rPr>
              <a:t>documentos inventariados y asegurados en lo posible con precintos, guardar relación del número de los precintos.</a:t>
            </a:r>
            <a:endParaRPr lang="es-ES" sz="1400" b="1" dirty="0">
              <a:latin typeface="Arial" charset="0"/>
            </a:endParaRPr>
          </a:p>
          <a:p>
            <a:pPr>
              <a:buClr>
                <a:schemeClr val="accent2"/>
              </a:buClr>
              <a:buFont typeface="Wingdings" pitchFamily="2" charset="2"/>
              <a:buChar char="v"/>
              <a:defRPr/>
            </a:pPr>
            <a:endParaRPr lang="es-CO" sz="1400" dirty="0">
              <a:cs typeface="Arial" panose="020B0604020202020204" pitchFamily="34" charset="0"/>
            </a:endParaRPr>
          </a:p>
        </p:txBody>
      </p:sp>
      <p:pic>
        <p:nvPicPr>
          <p:cNvPr id="7" name="Imagen 6">
            <a:extLst>
              <a:ext uri="{FF2B5EF4-FFF2-40B4-BE49-F238E27FC236}">
                <a16:creationId xmlns:a16="http://schemas.microsoft.com/office/drawing/2014/main" id="{A356E0D4-4E87-4F2D-8A58-E02C492CD051}"/>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7474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1DBE36-31ED-48A8-84C4-AB9052E61061}"/>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C8C81AB5-998F-418B-996A-210232CEDF00}"/>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229E2347-05C5-4B40-9806-81768F007C8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43219D3D-231A-4243-A1E7-6D8093133104}"/>
              </a:ext>
            </a:extLst>
          </p:cNvPr>
          <p:cNvSpPr/>
          <p:nvPr/>
        </p:nvSpPr>
        <p:spPr>
          <a:xfrm>
            <a:off x="2843468" y="994696"/>
            <a:ext cx="6505063" cy="1077218"/>
          </a:xfrm>
          <a:prstGeom prst="rect">
            <a:avLst/>
          </a:prstGeom>
        </p:spPr>
        <p:txBody>
          <a:bodyPr wrap="square">
            <a:spAutoFit/>
          </a:bodyPr>
          <a:lstStyle/>
          <a:p>
            <a:pPr algn="ctr"/>
            <a:r>
              <a:rPr lang="es-CO" sz="3200" b="1" dirty="0"/>
              <a:t>PROCEDIMIENTO DEL ESCRUTINIO AUXILIAR Y MUNICIPAL </a:t>
            </a:r>
          </a:p>
        </p:txBody>
      </p:sp>
      <p:sp>
        <p:nvSpPr>
          <p:cNvPr id="6" name="CuadroTexto 5">
            <a:extLst>
              <a:ext uri="{FF2B5EF4-FFF2-40B4-BE49-F238E27FC236}">
                <a16:creationId xmlns:a16="http://schemas.microsoft.com/office/drawing/2014/main" id="{400032FB-ECBD-4E23-AE76-8BD53C8F79D7}"/>
              </a:ext>
            </a:extLst>
          </p:cNvPr>
          <p:cNvSpPr txBox="1"/>
          <p:nvPr/>
        </p:nvSpPr>
        <p:spPr>
          <a:xfrm>
            <a:off x="3315807" y="2264131"/>
            <a:ext cx="8668393" cy="2462213"/>
          </a:xfrm>
          <a:prstGeom prst="rect">
            <a:avLst/>
          </a:prstGeom>
          <a:noFill/>
        </p:spPr>
        <p:txBody>
          <a:bodyPr wrap="square" rtlCol="0">
            <a:spAutoFit/>
          </a:bodyPr>
          <a:lstStyle/>
          <a:p>
            <a:pPr algn="just"/>
            <a:endParaRPr lang="es-CO" sz="1400" b="1" i="1" dirty="0">
              <a:latin typeface="Arial" panose="020B0604020202020204" pitchFamily="34" charset="0"/>
              <a:cs typeface="Arial" panose="020B0604020202020204" pitchFamily="34" charset="0"/>
            </a:endParaRPr>
          </a:p>
          <a:p>
            <a:pPr marL="342900" indent="-342900" algn="just">
              <a:buAutoNum type="alphaLcPeriod"/>
            </a:pPr>
            <a:r>
              <a:rPr lang="es-CO" sz="1400" dirty="0">
                <a:latin typeface="Arial" panose="020B0604020202020204" pitchFamily="34" charset="0"/>
                <a:cs typeface="Arial" panose="020B0604020202020204" pitchFamily="34" charset="0"/>
              </a:rPr>
              <a:t>El Secretario dará la lectura al registro de los documentos introducidos en el arca triclave.</a:t>
            </a:r>
          </a:p>
          <a:p>
            <a:pPr marL="342900" indent="-342900" algn="just">
              <a:buAutoNum type="alphaLcPeriod"/>
            </a:pPr>
            <a:r>
              <a:rPr lang="es-CO" sz="1400" dirty="0">
                <a:latin typeface="Arial" panose="020B0604020202020204" pitchFamily="34" charset="0"/>
                <a:cs typeface="Arial" panose="020B0604020202020204" pitchFamily="34" charset="0"/>
              </a:rPr>
              <a:t>Se procederá a abrir, uno a uno, los sobres que contienen los pliegos de las mesas de votación.</a:t>
            </a:r>
          </a:p>
          <a:p>
            <a:pPr marL="342900" indent="-342900" algn="just">
              <a:buAutoNum type="alphaLcPeriod"/>
            </a:pPr>
            <a:r>
              <a:rPr lang="es-CO" sz="1400" dirty="0">
                <a:latin typeface="Arial" panose="020B0604020202020204" pitchFamily="34" charset="0"/>
                <a:cs typeface="Arial" panose="020B0604020202020204" pitchFamily="34" charset="0"/>
              </a:rPr>
              <a:t>Se dejará en el acta general las correspondientes constancias acerca de los sobres que tengan  anomalías, lo mismo de las tachaduras, enmendaduras o borrones que adviertan en las actas de escrutinio</a:t>
            </a:r>
          </a:p>
          <a:p>
            <a:pPr marL="342900" indent="-342900" algn="just">
              <a:buAutoNum type="alphaLcPeriod"/>
            </a:pPr>
            <a:r>
              <a:rPr lang="es-CO" sz="1400" dirty="0">
                <a:latin typeface="Arial" panose="020B0604020202020204" pitchFamily="34" charset="0"/>
                <a:cs typeface="Arial" panose="020B0604020202020204" pitchFamily="34" charset="0"/>
              </a:rPr>
              <a:t>Se cotejará de manera oficiosa las actas que tuviere a disposición para verificar la exactitud o diferencias de las cifras de los votos que haya obtenido cada lista o candidato.</a:t>
            </a:r>
          </a:p>
          <a:p>
            <a:pPr marL="342900" indent="-342900" algn="just">
              <a:buAutoNum type="alphaLcPeriod"/>
            </a:pPr>
            <a:r>
              <a:rPr lang="es-CO" sz="1400" dirty="0">
                <a:latin typeface="Arial" panose="020B0604020202020204" pitchFamily="34" charset="0"/>
                <a:cs typeface="Arial" panose="020B0604020202020204" pitchFamily="34" charset="0"/>
              </a:rPr>
              <a:t>Se observará si las actas están firmadas por menos de dos (2) de los jurados de votación. </a:t>
            </a:r>
          </a:p>
          <a:p>
            <a:pPr marL="342900" indent="-342900" algn="just">
              <a:buAutoNum type="alphaLcPeriod"/>
            </a:pPr>
            <a:r>
              <a:rPr lang="es-CO" sz="1400" dirty="0">
                <a:latin typeface="Arial" panose="020B0604020202020204" pitchFamily="34" charset="0"/>
                <a:cs typeface="Arial" panose="020B0604020202020204" pitchFamily="34" charset="0"/>
              </a:rPr>
              <a:t>En caso de actas recibidas extemporáneamente, conforme al artículo </a:t>
            </a:r>
            <a:r>
              <a:rPr lang="es-CO" sz="1400" dirty="0">
                <a:latin typeface="Arial" panose="020B0604020202020204" pitchFamily="34" charset="0"/>
                <a:cs typeface="Arial" panose="020B0604020202020204" pitchFamily="34" charset="0"/>
                <a:hlinkClick r:id="rId3"/>
              </a:rPr>
              <a:t>144</a:t>
            </a:r>
            <a:r>
              <a:rPr lang="es-CO" sz="1400" dirty="0">
                <a:latin typeface="Arial" panose="020B0604020202020204" pitchFamily="34" charset="0"/>
                <a:cs typeface="Arial" panose="020B0604020202020204" pitchFamily="34" charset="0"/>
              </a:rPr>
              <a:t> de este Código, dejarán constancia expresa de tal circunstancia.</a:t>
            </a:r>
          </a:p>
        </p:txBody>
      </p:sp>
      <p:sp>
        <p:nvSpPr>
          <p:cNvPr id="7" name="Rectángulo 6">
            <a:extLst>
              <a:ext uri="{FF2B5EF4-FFF2-40B4-BE49-F238E27FC236}">
                <a16:creationId xmlns:a16="http://schemas.microsoft.com/office/drawing/2014/main" id="{5A572C8B-35E5-4BC3-AC5E-FBB38DEA0F2E}"/>
              </a:ext>
            </a:extLst>
          </p:cNvPr>
          <p:cNvSpPr/>
          <p:nvPr/>
        </p:nvSpPr>
        <p:spPr>
          <a:xfrm>
            <a:off x="993456" y="4782758"/>
            <a:ext cx="10472057" cy="1077218"/>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rPr>
              <a:t>En el caso de que las tachaduras, enmendaduras o borrones no estén advertidas </a:t>
            </a:r>
            <a:r>
              <a:rPr lang="es-CO" sz="1600" b="1" u="sng" dirty="0">
                <a:solidFill>
                  <a:prstClr val="black"/>
                </a:solidFill>
                <a:latin typeface="Arial" panose="020B0604020202020204" pitchFamily="34" charset="0"/>
                <a:cs typeface="Arial" panose="020B0604020202020204" pitchFamily="34" charset="0"/>
              </a:rPr>
              <a:t>en las observaciones del formulario E-14, </a:t>
            </a:r>
            <a:r>
              <a:rPr lang="es-CO" sz="1600" b="1" u="sng" dirty="0">
                <a:latin typeface="Arial" panose="020B0604020202020204" pitchFamily="34" charset="0"/>
                <a:cs typeface="Arial" panose="020B0604020202020204" pitchFamily="34" charset="0"/>
              </a:rPr>
              <a:t>se procederá al recuento de votos</a:t>
            </a:r>
            <a:r>
              <a:rPr lang="es-CO" sz="1600" dirty="0">
                <a:latin typeface="Arial" panose="020B0604020202020204" pitchFamily="34" charset="0"/>
                <a:cs typeface="Arial" panose="020B0604020202020204" pitchFamily="34" charset="0"/>
              </a:rPr>
              <a:t>; de lo contrario,</a:t>
            </a:r>
            <a:r>
              <a:rPr lang="es-CO" sz="1600" b="1" u="sng" dirty="0">
                <a:latin typeface="Arial" panose="020B0604020202020204" pitchFamily="34" charset="0"/>
                <a:cs typeface="Arial" panose="020B0604020202020204" pitchFamily="34" charset="0"/>
              </a:rPr>
              <a:t> el cómputo se hará con base en las actas de los jurados de votación</a:t>
            </a:r>
            <a:r>
              <a:rPr lang="es-CO" sz="1600" dirty="0">
                <a:latin typeface="Arial" panose="020B0604020202020204" pitchFamily="34" charset="0"/>
                <a:cs typeface="Arial" panose="020B0604020202020204" pitchFamily="34" charset="0"/>
              </a:rPr>
              <a:t>, las cuales se exhibirán a los interesados que lo soliciten al tiempo de anotar los resultados de la votación de la respectiva acta.</a:t>
            </a:r>
          </a:p>
        </p:txBody>
      </p:sp>
      <p:pic>
        <p:nvPicPr>
          <p:cNvPr id="8" name="Picture 4" descr="Imagen relacionada">
            <a:extLst>
              <a:ext uri="{FF2B5EF4-FFF2-40B4-BE49-F238E27FC236}">
                <a16:creationId xmlns:a16="http://schemas.microsoft.com/office/drawing/2014/main" id="{3D68BC76-C729-402E-8484-C0E903BBD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09" y="2264131"/>
            <a:ext cx="2556998" cy="255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0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9838F-B564-484B-82E5-E2301831C18B}"/>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E01388EC-0745-4F0E-824C-FE453F2733BA}"/>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146B8696-5022-468F-AA4D-02F31C61CC9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 name="Rectángulo 5">
            <a:extLst>
              <a:ext uri="{FF2B5EF4-FFF2-40B4-BE49-F238E27FC236}">
                <a16:creationId xmlns:a16="http://schemas.microsoft.com/office/drawing/2014/main" id="{35ADC7CF-B52C-49BB-BDC0-1E2D4B8D64C0}"/>
              </a:ext>
            </a:extLst>
          </p:cNvPr>
          <p:cNvSpPr/>
          <p:nvPr/>
        </p:nvSpPr>
        <p:spPr>
          <a:xfrm>
            <a:off x="1436383" y="1115394"/>
            <a:ext cx="9319234" cy="584775"/>
          </a:xfrm>
          <a:prstGeom prst="rect">
            <a:avLst/>
          </a:prstGeom>
        </p:spPr>
        <p:txBody>
          <a:bodyPr wrap="square">
            <a:spAutoFit/>
          </a:bodyPr>
          <a:lstStyle/>
          <a:p>
            <a:pPr algn="ctr"/>
            <a:r>
              <a:rPr lang="es-CO" sz="3200" b="1" dirty="0"/>
              <a:t>RECLAMACIONES ELECTORALES</a:t>
            </a:r>
          </a:p>
        </p:txBody>
      </p:sp>
      <p:sp>
        <p:nvSpPr>
          <p:cNvPr id="7" name="CuadroTexto 6">
            <a:extLst>
              <a:ext uri="{FF2B5EF4-FFF2-40B4-BE49-F238E27FC236}">
                <a16:creationId xmlns:a16="http://schemas.microsoft.com/office/drawing/2014/main" id="{94B66877-2897-4CCC-A60B-A92DC7B8B855}"/>
              </a:ext>
            </a:extLst>
          </p:cNvPr>
          <p:cNvSpPr txBox="1"/>
          <p:nvPr/>
        </p:nvSpPr>
        <p:spPr>
          <a:xfrm>
            <a:off x="834081" y="1757691"/>
            <a:ext cx="10523838" cy="4401205"/>
          </a:xfrm>
          <a:prstGeom prst="rect">
            <a:avLst/>
          </a:prstGeom>
          <a:noFill/>
        </p:spPr>
        <p:txBody>
          <a:bodyPr wrap="square" rtlCol="0">
            <a:spAutoFit/>
          </a:bodyPr>
          <a:lstStyle/>
          <a:p>
            <a:pPr algn="just" fontAlgn="base"/>
            <a:r>
              <a:rPr lang="es-CO" sz="1400" b="1" dirty="0">
                <a:latin typeface="Arial" panose="020B0604020202020204" pitchFamily="34" charset="0"/>
                <a:cs typeface="Arial" panose="020B0604020202020204" pitchFamily="34" charset="0"/>
              </a:rPr>
              <a:t>Definición</a:t>
            </a:r>
            <a:r>
              <a:rPr lang="es-CO" sz="1400" dirty="0">
                <a:latin typeface="Arial" panose="020B0604020202020204" pitchFamily="34" charset="0"/>
                <a:cs typeface="Arial" panose="020B0604020202020204" pitchFamily="34" charset="0"/>
              </a:rPr>
              <a:t>: Es el medio establecido en la ley para obtener la modificación, revocación o invalidación de una resolución administrativo – electoral.</a:t>
            </a:r>
          </a:p>
          <a:p>
            <a:pPr algn="just" fontAlgn="base"/>
            <a:endParaRPr lang="es-CO" sz="1400" dirty="0">
              <a:latin typeface="Arial" panose="020B0604020202020204" pitchFamily="34" charset="0"/>
              <a:cs typeface="Arial" panose="020B0604020202020204" pitchFamily="34" charset="0"/>
            </a:endParaRPr>
          </a:p>
          <a:p>
            <a:pPr algn="just" fontAlgn="base"/>
            <a:r>
              <a:rPr lang="es-CO" sz="1400" b="1" dirty="0">
                <a:latin typeface="Arial" panose="020B0604020202020204" pitchFamily="34" charset="0"/>
                <a:cs typeface="Arial" panose="020B0604020202020204" pitchFamily="34" charset="0"/>
              </a:rPr>
              <a:t>Características: </a:t>
            </a:r>
          </a:p>
          <a:p>
            <a:pPr algn="just" fontAlgn="base"/>
            <a:endParaRPr lang="es-CO" sz="1400" b="1" dirty="0">
              <a:latin typeface="Arial" panose="020B0604020202020204" pitchFamily="34" charset="0"/>
              <a:cs typeface="Arial" panose="020B0604020202020204" pitchFamily="34" charset="0"/>
            </a:endParaRPr>
          </a:p>
          <a:p>
            <a:pPr marL="285750" indent="-285750" algn="just" fontAlgn="base">
              <a:buFontTx/>
              <a:buChar char="-"/>
            </a:pPr>
            <a:r>
              <a:rPr lang="es-CO" sz="1400" dirty="0">
                <a:latin typeface="Arial" panose="020B0604020202020204" pitchFamily="34" charset="0"/>
                <a:cs typeface="Arial" panose="020B0604020202020204" pitchFamily="34" charset="0"/>
              </a:rPr>
              <a:t>Solo procede sobre causales taxativamente definida en la Ley, (Artículos 122, 164, y 192 del Código Electoral.</a:t>
            </a:r>
          </a:p>
          <a:p>
            <a:pPr algn="just" fontAlgn="base"/>
            <a:endParaRPr lang="es-CO" sz="1400" dirty="0">
              <a:latin typeface="Arial" panose="020B0604020202020204" pitchFamily="34" charset="0"/>
              <a:cs typeface="Arial" panose="020B0604020202020204" pitchFamily="34" charset="0"/>
            </a:endParaRPr>
          </a:p>
          <a:p>
            <a:pPr marL="285750" indent="-285750" algn="just" fontAlgn="base">
              <a:buFontTx/>
              <a:buChar char="-"/>
            </a:pPr>
            <a:r>
              <a:rPr lang="es-CO" sz="1400" dirty="0">
                <a:latin typeface="Arial" panose="020B0604020202020204" pitchFamily="34" charset="0"/>
                <a:cs typeface="Arial" panose="020B0604020202020204" pitchFamily="34" charset="0"/>
              </a:rPr>
              <a:t>Verificado el recuento de votos por una comisión escrutadora, </a:t>
            </a:r>
            <a:r>
              <a:rPr lang="es-CO" sz="1400" b="1" u="sng" dirty="0">
                <a:latin typeface="Arial" panose="020B0604020202020204" pitchFamily="34" charset="0"/>
                <a:cs typeface="Arial" panose="020B0604020202020204" pitchFamily="34" charset="0"/>
              </a:rPr>
              <a:t>no procederá otro sobre la misma mesa de votación</a:t>
            </a:r>
            <a:r>
              <a:rPr lang="es-CO" sz="1400" dirty="0">
                <a:latin typeface="Arial" panose="020B0604020202020204" pitchFamily="34" charset="0"/>
                <a:cs typeface="Arial" panose="020B0604020202020204" pitchFamily="34" charset="0"/>
              </a:rPr>
              <a:t>.</a:t>
            </a:r>
          </a:p>
          <a:p>
            <a:pPr marL="285750" indent="-285750" algn="just" fontAlgn="base">
              <a:buFontTx/>
              <a:buChar char="-"/>
            </a:pPr>
            <a:endParaRPr lang="es-CO" sz="1400" dirty="0">
              <a:latin typeface="Arial" panose="020B0604020202020204" pitchFamily="34" charset="0"/>
              <a:cs typeface="Arial" panose="020B0604020202020204" pitchFamily="34" charset="0"/>
            </a:endParaRPr>
          </a:p>
          <a:p>
            <a:pPr marL="285750" indent="-285750" algn="just" fontAlgn="base">
              <a:buFontTx/>
              <a:buChar char="-"/>
            </a:pPr>
            <a:r>
              <a:rPr lang="es-CO" sz="1400" b="1" dirty="0">
                <a:latin typeface="Arial" panose="020B0604020202020204" pitchFamily="34" charset="0"/>
                <a:cs typeface="Arial" panose="020B0604020202020204" pitchFamily="34" charset="0"/>
              </a:rPr>
              <a:t>Legitimación en la causa: </a:t>
            </a:r>
            <a:r>
              <a:rPr lang="es-CO" sz="1400" dirty="0">
                <a:latin typeface="Arial" panose="020B0604020202020204" pitchFamily="34" charset="0"/>
                <a:cs typeface="Arial" panose="020B0604020202020204" pitchFamily="34" charset="0"/>
              </a:rPr>
              <a:t>El Código Electoral define que únicamente los Testigos Electorales debidamente acreditados, los candidatos y los apoderados de éstos podrán formular reclamaciones </a:t>
            </a:r>
          </a:p>
          <a:p>
            <a:pPr marL="285750" indent="-285750" algn="just" fontAlgn="base">
              <a:buFontTx/>
              <a:buChar char="-"/>
            </a:pPr>
            <a:endParaRPr lang="es-CO" sz="1400" dirty="0">
              <a:latin typeface="Arial" panose="020B0604020202020204" pitchFamily="34" charset="0"/>
              <a:cs typeface="Arial" panose="020B0604020202020204" pitchFamily="34" charset="0"/>
            </a:endParaRPr>
          </a:p>
          <a:p>
            <a:pPr marL="285750" indent="-285750" algn="just" fontAlgn="base">
              <a:buFontTx/>
              <a:buChar char="-"/>
            </a:pPr>
            <a:r>
              <a:rPr lang="es-CO" sz="1400" dirty="0">
                <a:latin typeface="Arial" panose="020B0604020202020204" pitchFamily="34" charset="0"/>
                <a:cs typeface="Arial" panose="020B0604020202020204" pitchFamily="34" charset="0"/>
              </a:rPr>
              <a:t>Eventualmente, el Ministerio Público en razón y con ocasión de las funciones a su cargo podrán también presentar reclamaciones electorales </a:t>
            </a:r>
          </a:p>
          <a:p>
            <a:pPr marL="285750" indent="-285750" algn="just" fontAlgn="base">
              <a:buFontTx/>
              <a:buChar char="-"/>
            </a:pPr>
            <a:endParaRPr lang="es-CO" sz="1400" dirty="0">
              <a:latin typeface="Arial" panose="020B0604020202020204" pitchFamily="34" charset="0"/>
              <a:cs typeface="Arial" panose="020B0604020202020204" pitchFamily="34" charset="0"/>
            </a:endParaRPr>
          </a:p>
          <a:p>
            <a:pPr marL="285750" indent="-285750" algn="just" fontAlgn="base">
              <a:buFontTx/>
              <a:buChar char="-"/>
            </a:pPr>
            <a:r>
              <a:rPr lang="es-CO" sz="1400" b="1" u="sng" dirty="0">
                <a:latin typeface="Arial" panose="020B0604020202020204" pitchFamily="34" charset="0"/>
                <a:cs typeface="Arial" panose="020B0604020202020204" pitchFamily="34" charset="0"/>
              </a:rPr>
              <a:t>La solicitud de recuento de votos deberá presentarse en forma razonada </a:t>
            </a:r>
            <a:r>
              <a:rPr lang="es-CO" sz="1400" dirty="0">
                <a:latin typeface="Arial" panose="020B0604020202020204" pitchFamily="34" charset="0"/>
                <a:cs typeface="Arial" panose="020B0604020202020204" pitchFamily="34" charset="0"/>
              </a:rPr>
              <a:t>y de la decisión de la comisión se dejará constancia en el acta (Art. 164 del Código Electoral)</a:t>
            </a:r>
          </a:p>
          <a:p>
            <a:pPr marL="285750" indent="-285750" algn="just" fontAlgn="base">
              <a:buFontTx/>
              <a:buChar char="-"/>
            </a:pPr>
            <a:endParaRPr lang="es-CO" sz="1400" dirty="0">
              <a:latin typeface="Arial" panose="020B0604020202020204" pitchFamily="34" charset="0"/>
              <a:cs typeface="Arial" panose="020B0604020202020204" pitchFamily="34" charset="0"/>
            </a:endParaRPr>
          </a:p>
          <a:p>
            <a:pPr marL="285750" indent="-285750" algn="just" fontAlgn="base">
              <a:buFontTx/>
              <a:buChar char="-"/>
            </a:pPr>
            <a:r>
              <a:rPr lang="es-CO" sz="1400" b="1" u="sng" dirty="0">
                <a:latin typeface="Arial" panose="020B0604020202020204" pitchFamily="34" charset="0"/>
                <a:cs typeface="Arial" panose="020B0604020202020204" pitchFamily="34" charset="0"/>
              </a:rPr>
              <a:t>La Resolución 1706 de 2019 expedida por el Consejo Nacional Electoral define el procedimiento para el trámite de reclamaciones electorales e impugnación de las decisiones.  </a:t>
            </a:r>
          </a:p>
        </p:txBody>
      </p:sp>
      <p:pic>
        <p:nvPicPr>
          <p:cNvPr id="8" name="Imagen 7">
            <a:extLst>
              <a:ext uri="{FF2B5EF4-FFF2-40B4-BE49-F238E27FC236}">
                <a16:creationId xmlns:a16="http://schemas.microsoft.com/office/drawing/2014/main" id="{465771EA-E1BC-4485-B40D-3F231D29229E}"/>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1894489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2C048-51AF-4BE3-A252-3F9A4C4CFDD2}"/>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E2299608-06D5-40A5-86FD-1059A6FBE885}"/>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DAF58CF8-00D9-45C5-A0C9-23235841CE75}"/>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2DFC5714-6D7A-47EC-97DC-4C92B6DB06BF}"/>
              </a:ext>
            </a:extLst>
          </p:cNvPr>
          <p:cNvSpPr txBox="1">
            <a:spLocks/>
          </p:cNvSpPr>
          <p:nvPr/>
        </p:nvSpPr>
        <p:spPr>
          <a:xfrm>
            <a:off x="1223419" y="1561269"/>
            <a:ext cx="10515600" cy="1325563"/>
          </a:xfrm>
          <a:prstGeom prst="rect">
            <a:avLst/>
          </a:prstGeom>
        </p:spPr>
        <p:txBody>
          <a:bodyPr spcFirstLastPara="1" vert="horz" wrap="square" lIns="91425" tIns="91425" rIns="91425" bIns="91425" rtlCol="0" anchor="t" anchorCtr="0">
            <a:normAutofit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_tradnl" b="1" dirty="0">
                <a:latin typeface="+mn-lt"/>
                <a:ea typeface="+mn-ea"/>
                <a:cs typeface="+mn-cs"/>
              </a:rPr>
              <a:t>Elementos a tener en cuenta: Resolución 1706 de 2019. CNE. Art. 1:</a:t>
            </a:r>
          </a:p>
        </p:txBody>
      </p:sp>
      <p:sp>
        <p:nvSpPr>
          <p:cNvPr id="6" name="Marcador de contenido 2">
            <a:extLst>
              <a:ext uri="{FF2B5EF4-FFF2-40B4-BE49-F238E27FC236}">
                <a16:creationId xmlns:a16="http://schemas.microsoft.com/office/drawing/2014/main" id="{822327B2-DA8A-4BA4-8B16-BD6982C756AF}"/>
              </a:ext>
            </a:extLst>
          </p:cNvPr>
          <p:cNvSpPr txBox="1">
            <a:spLocks/>
          </p:cNvSpPr>
          <p:nvPr/>
        </p:nvSpPr>
        <p:spPr>
          <a:xfrm>
            <a:off x="855453" y="3066498"/>
            <a:ext cx="9858555" cy="1902318"/>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r>
              <a:rPr lang="es-ES_tradnl" dirty="0"/>
              <a:t>Uso obligatorio de las herramientas tecnológicas puestas a disposición de las comisiones escrutadoras.</a:t>
            </a:r>
          </a:p>
          <a:p>
            <a:pPr lvl="1"/>
            <a:r>
              <a:rPr lang="es-ES_tradnl" dirty="0"/>
              <a:t>La celeridad no podrá ser excusa para omitir la proyección de la digitalización de los E-14.</a:t>
            </a:r>
          </a:p>
        </p:txBody>
      </p:sp>
      <p:pic>
        <p:nvPicPr>
          <p:cNvPr id="7" name="Imagen 6">
            <a:extLst>
              <a:ext uri="{FF2B5EF4-FFF2-40B4-BE49-F238E27FC236}">
                <a16:creationId xmlns:a16="http://schemas.microsoft.com/office/drawing/2014/main" id="{3EEE3ABA-FCB4-40FE-AB1A-10CA2AE0E2DF}"/>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88028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F0FF4-ABF1-48FF-9DA5-A75A3C79C14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0130D032-9772-4459-96CD-CDAFF16AC3E3}"/>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D132D709-CB6D-46E2-A1E9-12FFD7FC0BA8}"/>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CF5B3E65-095C-4732-90CD-C085C3B6FDAC}"/>
              </a:ext>
            </a:extLst>
          </p:cNvPr>
          <p:cNvSpPr txBox="1">
            <a:spLocks/>
          </p:cNvSpPr>
          <p:nvPr/>
        </p:nvSpPr>
        <p:spPr>
          <a:xfrm>
            <a:off x="2494360" y="1158505"/>
            <a:ext cx="7203280" cy="1756973"/>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s-ES_tradnl" b="1" dirty="0">
                <a:latin typeface="+mn-lt"/>
                <a:ea typeface="+mn-ea"/>
                <a:cs typeface="+mn-cs"/>
              </a:rPr>
              <a:t>Artículo 3: publicación y entrega de actas de escrutinio</a:t>
            </a:r>
          </a:p>
        </p:txBody>
      </p:sp>
      <p:sp>
        <p:nvSpPr>
          <p:cNvPr id="6" name="Marcador de contenido 2">
            <a:extLst>
              <a:ext uri="{FF2B5EF4-FFF2-40B4-BE49-F238E27FC236}">
                <a16:creationId xmlns:a16="http://schemas.microsoft.com/office/drawing/2014/main" id="{61FBD243-967E-474F-9ADF-5007A8D88548}"/>
              </a:ext>
            </a:extLst>
          </p:cNvPr>
          <p:cNvSpPr txBox="1">
            <a:spLocks/>
          </p:cNvSpPr>
          <p:nvPr/>
        </p:nvSpPr>
        <p:spPr>
          <a:xfrm>
            <a:off x="726057" y="2537349"/>
            <a:ext cx="10515600" cy="3473989"/>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marL="0" algn="just"/>
            <a:r>
              <a:rPr lang="es-ES_tradnl" sz="2000" dirty="0">
                <a:solidFill>
                  <a:srgbClr val="000000"/>
                </a:solidFill>
                <a:latin typeface="Arial" panose="020B0604020202020204" pitchFamily="34" charset="0"/>
                <a:ea typeface="Calibri" panose="020F0502020204030204" pitchFamily="34" charset="0"/>
              </a:rPr>
              <a:t>En cumplimiento a lo establecido en el articulo 42 de la ley 1475 de 2011, las comisiones escrutadoras entregarán a un testigo por partido, movimiento político o grupo significativo de ciudadanos, en medio físico o magnético de forma parcial y final los siguientes documentos en archivo plano o en formato de datos abiertos, los cuales serán </a:t>
            </a:r>
            <a:r>
              <a:rPr lang="es-ES_tradnl" sz="2000" dirty="0" err="1">
                <a:solidFill>
                  <a:srgbClr val="000000"/>
                </a:solidFill>
                <a:latin typeface="Arial" panose="020B0604020202020204" pitchFamily="34" charset="0"/>
                <a:ea typeface="Calibri" panose="020F0502020204030204" pitchFamily="34" charset="0"/>
              </a:rPr>
              <a:t>autenticables</a:t>
            </a:r>
            <a:r>
              <a:rPr lang="es-ES_tradnl" sz="2000" dirty="0">
                <a:solidFill>
                  <a:srgbClr val="000000"/>
                </a:solidFill>
                <a:latin typeface="Arial" panose="020B0604020202020204" pitchFamily="34" charset="0"/>
                <a:ea typeface="Calibri" panose="020F0502020204030204" pitchFamily="34" charset="0"/>
              </a:rPr>
              <a:t> con las medidas de seguridad de la información del caso: </a:t>
            </a:r>
          </a:p>
          <a:p>
            <a:pPr marL="742950" lvl="1" indent="-514350" algn="just">
              <a:buFont typeface="+mj-lt"/>
              <a:buAutoNum type="arabicPeriod"/>
            </a:pPr>
            <a:r>
              <a:rPr lang="es-ES_tradnl" sz="1800" dirty="0">
                <a:solidFill>
                  <a:srgbClr val="000000"/>
                </a:solidFill>
                <a:latin typeface="Arial" panose="020B0604020202020204" pitchFamily="34" charset="0"/>
                <a:ea typeface="Calibri" panose="020F0502020204030204" pitchFamily="34" charset="0"/>
              </a:rPr>
              <a:t>Acta parcial y del acta la final de escrutinios. 2 Acta general de escrutinios. Log del sistema operativo. Log de la base de datos. PARÁGRAFO: Las actas generales de escrutinios deberán contener de manera detallada la siguiente información: Mesas con recuento.</a:t>
            </a:r>
          </a:p>
          <a:p>
            <a:pPr marL="742950" lvl="1" indent="-514350" algn="just">
              <a:buFont typeface="+mj-lt"/>
              <a:buAutoNum type="arabicPeriod"/>
            </a:pPr>
            <a:r>
              <a:rPr lang="es-ES_tradnl" sz="1800" dirty="0">
                <a:solidFill>
                  <a:srgbClr val="000000"/>
                </a:solidFill>
                <a:latin typeface="Arial" panose="020B0604020202020204" pitchFamily="34" charset="0"/>
                <a:ea typeface="Calibri" panose="020F0502020204030204" pitchFamily="34" charset="0"/>
              </a:rPr>
              <a:t>Detalle de la votación modificada, votación inicialmente registrada y su modificación. </a:t>
            </a:r>
          </a:p>
          <a:p>
            <a:pPr marL="742950" lvl="1" indent="-514350" algn="just">
              <a:buFont typeface="+mj-lt"/>
              <a:buAutoNum type="arabicPeriod"/>
            </a:pPr>
            <a:r>
              <a:rPr lang="es-ES_tradnl" sz="1800" dirty="0">
                <a:solidFill>
                  <a:srgbClr val="000000"/>
                </a:solidFill>
                <a:latin typeface="Arial" panose="020B0604020202020204" pitchFamily="34" charset="0"/>
                <a:ea typeface="Calibri" panose="020F0502020204030204" pitchFamily="34" charset="0"/>
              </a:rPr>
              <a:t>Si hubo nivelación o balanceo de la mesa. 4. Constancia de que los escrutadores hicieron o aprobaron el escrutinio o la modificación de las votaciones. Relación de las reclamaciones presentadas y su decisión, las cuales deberán ser anexadas. </a:t>
            </a:r>
          </a:p>
          <a:p>
            <a:endParaRPr lang="es-ES_tradnl" sz="2400" dirty="0"/>
          </a:p>
        </p:txBody>
      </p:sp>
      <p:pic>
        <p:nvPicPr>
          <p:cNvPr id="7" name="Imagen 6">
            <a:extLst>
              <a:ext uri="{FF2B5EF4-FFF2-40B4-BE49-F238E27FC236}">
                <a16:creationId xmlns:a16="http://schemas.microsoft.com/office/drawing/2014/main" id="{1B07910B-B5FE-4412-90A3-06094CED682D}"/>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11130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DB906-E033-498E-BDB8-90EEEA744521}"/>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2940E2FF-9FBA-4DB7-8B5C-C09FFF1EB6C5}"/>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E5CF6E10-B66C-49E2-BD59-47BB35290661}"/>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B1BA9F43-4F66-4375-A6A8-6311C2F08AFB}"/>
              </a:ext>
            </a:extLst>
          </p:cNvPr>
          <p:cNvSpPr txBox="1">
            <a:spLocks/>
          </p:cNvSpPr>
          <p:nvPr/>
        </p:nvSpPr>
        <p:spPr>
          <a:xfrm>
            <a:off x="2350484" y="1058908"/>
            <a:ext cx="7491032" cy="1644830"/>
          </a:xfrm>
          <a:prstGeom prst="rect">
            <a:avLst/>
          </a:prstGeom>
        </p:spPr>
        <p:txBody>
          <a:bodyPr spcFirstLastPara="1" vert="horz" wrap="square" lIns="91425" tIns="91425" rIns="91425" bIns="91425" rtlCol="0" anchor="t" anchorCtr="0">
            <a:normAutofit fontScale="925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s-ES_tradnl" b="1" dirty="0">
                <a:latin typeface="+mn-lt"/>
              </a:rPr>
              <a:t>Artículo 4: garantía del debido proceso administrativo electoral. </a:t>
            </a:r>
          </a:p>
        </p:txBody>
      </p:sp>
      <p:sp>
        <p:nvSpPr>
          <p:cNvPr id="6" name="Marcador de contenido 2">
            <a:extLst>
              <a:ext uri="{FF2B5EF4-FFF2-40B4-BE49-F238E27FC236}">
                <a16:creationId xmlns:a16="http://schemas.microsoft.com/office/drawing/2014/main" id="{DEF20F57-9183-49DF-8BDE-A76FA965E159}"/>
              </a:ext>
            </a:extLst>
          </p:cNvPr>
          <p:cNvSpPr txBox="1">
            <a:spLocks/>
          </p:cNvSpPr>
          <p:nvPr/>
        </p:nvSpPr>
        <p:spPr>
          <a:xfrm>
            <a:off x="838200" y="2463980"/>
            <a:ext cx="10515600" cy="3495742"/>
          </a:xfrm>
          <a:prstGeom prst="rect">
            <a:avLst/>
          </a:prstGeom>
        </p:spPr>
        <p:txBody>
          <a:bodyPr spcFirstLastPara="1" vert="horz" wrap="square" lIns="91425" tIns="91425" rIns="91425" bIns="91425" rtlCol="0" anchor="t" anchorCtr="0">
            <a:normAutofit lnSpcReduction="10000"/>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r>
              <a:rPr lang="es-ES_tradnl" sz="1800" dirty="0">
                <a:solidFill>
                  <a:srgbClr val="000000"/>
                </a:solidFill>
                <a:latin typeface="Arial" panose="020B0604020202020204" pitchFamily="34" charset="0"/>
                <a:ea typeface="Calibri" panose="020F0502020204030204" pitchFamily="34" charset="0"/>
              </a:rPr>
              <a:t>Con el fin de garantizar el debido proceso administrativo electoral, ninguna actuación de la Comisión será efectuada por fuera de audiencia pública ni de sus lapsos de sesión, ningún recurso podrá ser resuelto por auto de trámite y el de apelación deberá ser tramitado ante el superior, quien decidirá sobre su procedencia y solución de fondo. </a:t>
            </a:r>
          </a:p>
          <a:p>
            <a:r>
              <a:rPr lang="es-ES_tradnl" sz="1800" dirty="0">
                <a:solidFill>
                  <a:srgbClr val="000000"/>
                </a:solidFill>
                <a:latin typeface="Arial" panose="020B0604020202020204" pitchFamily="34" charset="0"/>
                <a:ea typeface="Calibri" panose="020F0502020204030204" pitchFamily="34" charset="0"/>
              </a:rPr>
              <a:t>El tramite de las actuaciones que deban surtirse en la segunda instancia no se iniciará hasta tanto no haya terminado en su totalidad la instancia anterior y se hayan publicado las actas y los archivos planos respectivos de los documentos relacionados en articulo tercero de la presente resolución. </a:t>
            </a:r>
          </a:p>
          <a:p>
            <a:r>
              <a:rPr lang="es-ES_tradnl" sz="1800" dirty="0">
                <a:solidFill>
                  <a:srgbClr val="000000"/>
                </a:solidFill>
                <a:latin typeface="Arial" panose="020B0604020202020204" pitchFamily="34" charset="0"/>
                <a:ea typeface="Calibri" panose="020F0502020204030204" pitchFamily="34" charset="0"/>
              </a:rPr>
              <a:t>PARÁGRAFO: Para garantizar el derecho a la defensa y el debido proceso, los escrutadores leerán la totalidad de los datos electorales de la respectiva comisión y otorgarán como mínimo un (1) día hábil para la presentación de reclamaciones, recursos o solicitudes contado a partir del día siguiente a la publicación o entrega de los archivos planos del acta E24 del respectivo escrutinio. Las peticiones antes enunciadas serán resueltas en audiencia mediante actos de fondo susceptibles de recursos. </a:t>
            </a:r>
          </a:p>
        </p:txBody>
      </p:sp>
      <p:pic>
        <p:nvPicPr>
          <p:cNvPr id="7" name="Imagen 6">
            <a:extLst>
              <a:ext uri="{FF2B5EF4-FFF2-40B4-BE49-F238E27FC236}">
                <a16:creationId xmlns:a16="http://schemas.microsoft.com/office/drawing/2014/main" id="{A06A7C64-8382-4EF4-BC15-1F9A36EB1174}"/>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123476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573BD-E20F-4A59-8705-528C2531C1CE}"/>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296A9B97-B786-4A1B-BB58-52356E0FCBC9}"/>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F7CB65E-518B-43F0-A302-4BC775593157}"/>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CA70E213-D98D-44EA-8DFA-01D9E21C4DE8}"/>
              </a:ext>
            </a:extLst>
          </p:cNvPr>
          <p:cNvSpPr txBox="1">
            <a:spLocks/>
          </p:cNvSpPr>
          <p:nvPr/>
        </p:nvSpPr>
        <p:spPr>
          <a:xfrm>
            <a:off x="1699819" y="1536633"/>
            <a:ext cx="8792361" cy="1325563"/>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_tradnl" b="1" dirty="0">
                <a:latin typeface="+mn-lt"/>
                <a:ea typeface="+mn-ea"/>
                <a:cs typeface="+mn-cs"/>
              </a:rPr>
              <a:t>Artículo 6: publicidad del escrutinio</a:t>
            </a:r>
          </a:p>
        </p:txBody>
      </p:sp>
      <p:sp>
        <p:nvSpPr>
          <p:cNvPr id="6" name="Marcador de contenido 2">
            <a:extLst>
              <a:ext uri="{FF2B5EF4-FFF2-40B4-BE49-F238E27FC236}">
                <a16:creationId xmlns:a16="http://schemas.microsoft.com/office/drawing/2014/main" id="{584DDBEF-E7A8-4277-B6AB-035DEEB6B39F}"/>
              </a:ext>
            </a:extLst>
          </p:cNvPr>
          <p:cNvSpPr txBox="1">
            <a:spLocks/>
          </p:cNvSpPr>
          <p:nvPr/>
        </p:nvSpPr>
        <p:spPr>
          <a:xfrm>
            <a:off x="838200" y="2676914"/>
            <a:ext cx="10515600" cy="1504171"/>
          </a:xfrm>
          <a:prstGeom prst="rect">
            <a:avLst/>
          </a:prstGeom>
        </p:spPr>
        <p:txBody>
          <a:bodyPr spcFirstLastPara="1" vert="horz" wrap="square" lIns="91425" tIns="91425" rIns="91425" bIns="91425" rtlCol="0" anchor="t" anchorCtr="0">
            <a:norm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r>
              <a:rPr lang="es-ES_tradnl" dirty="0"/>
              <a:t>Los asistentes a las audiencias de escrutinios, incluidas las organizaciones políticas que avalaron candidatos, podrán filmar y divulgar total o parcialmente el desarrollo de los escrutinios. </a:t>
            </a:r>
          </a:p>
        </p:txBody>
      </p:sp>
      <p:pic>
        <p:nvPicPr>
          <p:cNvPr id="8" name="Imagen 7">
            <a:extLst>
              <a:ext uri="{FF2B5EF4-FFF2-40B4-BE49-F238E27FC236}">
                <a16:creationId xmlns:a16="http://schemas.microsoft.com/office/drawing/2014/main" id="{7D471612-7792-4186-87B3-2D083610B773}"/>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276437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F2AFAD-85F9-4CD1-87AE-08553AA899BA}"/>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3964FC23-1224-4EDF-A6C6-685C920683A9}"/>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5B9BAE22-006F-4F68-BC63-C3297C54460C}"/>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2466DB5F-03F4-4BBE-9BE3-2E11EF8246B2}"/>
              </a:ext>
            </a:extLst>
          </p:cNvPr>
          <p:cNvSpPr/>
          <p:nvPr/>
        </p:nvSpPr>
        <p:spPr>
          <a:xfrm>
            <a:off x="1436382" y="1447663"/>
            <a:ext cx="9319234" cy="584775"/>
          </a:xfrm>
          <a:prstGeom prst="rect">
            <a:avLst/>
          </a:prstGeom>
        </p:spPr>
        <p:txBody>
          <a:bodyPr wrap="square">
            <a:spAutoFit/>
          </a:bodyPr>
          <a:lstStyle/>
          <a:p>
            <a:pPr algn="ctr"/>
            <a:r>
              <a:rPr lang="es-CO" sz="3200" b="1" dirty="0"/>
              <a:t>RECLAMACIONES y APELACIONES ELECTORALES</a:t>
            </a:r>
          </a:p>
        </p:txBody>
      </p:sp>
      <p:sp>
        <p:nvSpPr>
          <p:cNvPr id="6" name="Rectángulo 5">
            <a:extLst>
              <a:ext uri="{FF2B5EF4-FFF2-40B4-BE49-F238E27FC236}">
                <a16:creationId xmlns:a16="http://schemas.microsoft.com/office/drawing/2014/main" id="{FF66F07C-64CD-4FC1-8DAA-F5DD71308D52}"/>
              </a:ext>
            </a:extLst>
          </p:cNvPr>
          <p:cNvSpPr/>
          <p:nvPr/>
        </p:nvSpPr>
        <p:spPr>
          <a:xfrm>
            <a:off x="636895" y="2341257"/>
            <a:ext cx="10918209" cy="3539430"/>
          </a:xfrm>
          <a:prstGeom prst="rect">
            <a:avLst/>
          </a:prstGeom>
        </p:spPr>
        <p:txBody>
          <a:bodyPr wrap="square">
            <a:spAutoFit/>
          </a:bodyPr>
          <a:lstStyle/>
          <a:p>
            <a:pPr algn="just" defTabSz="800100">
              <a:lnSpc>
                <a:spcPct val="90000"/>
              </a:lnSpc>
              <a:spcAft>
                <a:spcPct val="35000"/>
              </a:spcAft>
              <a:defRPr/>
            </a:pPr>
            <a:r>
              <a:rPr lang="es-CO" sz="1600" dirty="0">
                <a:latin typeface="Arial" panose="020B0604020202020204" pitchFamily="34" charset="0"/>
                <a:cs typeface="Arial" panose="020B0604020202020204" pitchFamily="34" charset="0"/>
              </a:rPr>
              <a:t>Art. 166 C.E. Las comisiones escrutadoras distritales, municipales, auxiliares resolverán, exclusivamente, con base en las actas respectivas, las reclamaciones que se hayan presentado ante los jurados de votación, conforme al artículo 122 del C.E.</a:t>
            </a:r>
          </a:p>
          <a:p>
            <a:pPr algn="just" defTabSz="800100">
              <a:lnSpc>
                <a:spcPct val="90000"/>
              </a:lnSpc>
              <a:spcAft>
                <a:spcPct val="35000"/>
              </a:spcAft>
              <a:defRPr/>
            </a:pPr>
            <a:endParaRPr lang="es-CO" sz="1600" dirty="0">
              <a:latin typeface="Arial" panose="020B0604020202020204" pitchFamily="34" charset="0"/>
              <a:cs typeface="Arial" panose="020B0604020202020204" pitchFamily="34" charset="0"/>
            </a:endParaRPr>
          </a:p>
          <a:p>
            <a:pPr algn="just" defTabSz="800100">
              <a:lnSpc>
                <a:spcPct val="90000"/>
              </a:lnSpc>
              <a:spcAft>
                <a:spcPct val="35000"/>
              </a:spcAft>
              <a:defRPr/>
            </a:pPr>
            <a:r>
              <a:rPr lang="es-ES_tradnl" sz="1600" dirty="0">
                <a:latin typeface="Arial" panose="020B0604020202020204" pitchFamily="34" charset="0"/>
                <a:cs typeface="Arial" panose="020B0604020202020204" pitchFamily="34" charset="0"/>
              </a:rPr>
              <a:t>Las apelaciones que se formulen contra las decisiones de las comisiones escrutadoras auxiliares, así como los desacuerdos que se presenten entre los miembros de estás, serán resueltos por las correspondientes comisiones distrital o municipal, las que también harán el escrutinio general de los votos emitidos en el distrito o municipio, resolverán  las reclamaciones que en este escrutinio se propongan, declararán la  elección de concejales y alcaldes y expedirán las respectivas credenciales.</a:t>
            </a:r>
          </a:p>
          <a:p>
            <a:pPr algn="just" defTabSz="800100">
              <a:lnSpc>
                <a:spcPct val="90000"/>
              </a:lnSpc>
              <a:spcAft>
                <a:spcPct val="35000"/>
              </a:spcAft>
              <a:defRPr/>
            </a:pPr>
            <a:endParaRPr lang="es-ES_tradnl" sz="1600" dirty="0">
              <a:latin typeface="Arial" panose="020B0604020202020204" pitchFamily="34" charset="0"/>
              <a:cs typeface="Arial" panose="020B0604020202020204" pitchFamily="34" charset="0"/>
            </a:endParaRPr>
          </a:p>
          <a:p>
            <a:pPr algn="just" defTabSz="800100">
              <a:lnSpc>
                <a:spcPct val="90000"/>
              </a:lnSpc>
              <a:spcAft>
                <a:spcPct val="35000"/>
              </a:spcAft>
              <a:defRPr/>
            </a:pPr>
            <a:r>
              <a:rPr lang="es-ES_tradnl" sz="1600" dirty="0">
                <a:latin typeface="Arial" panose="020B0604020202020204" pitchFamily="34" charset="0"/>
                <a:cs typeface="Arial" panose="020B0604020202020204" pitchFamily="34" charset="0"/>
              </a:rPr>
              <a:t>Cuando sean apeladas las decisiones sobre reclamos  que por primera vez se formulen en ese escrutinio general, o se presenten desacuerdos entre los miembros de las comisiones distrital o municipal, estas se abstendrán de expedir las credenciales para que sean los delegados del Consejo Nacional Electoral quienes resuelvan el caso  y expidan tales credenciales.</a:t>
            </a:r>
          </a:p>
        </p:txBody>
      </p:sp>
      <p:pic>
        <p:nvPicPr>
          <p:cNvPr id="7" name="Imagen 6">
            <a:extLst>
              <a:ext uri="{FF2B5EF4-FFF2-40B4-BE49-F238E27FC236}">
                <a16:creationId xmlns:a16="http://schemas.microsoft.com/office/drawing/2014/main" id="{CDED2644-8844-4ACB-A97B-1FFD67678059}"/>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75816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B7179-4B5F-475F-B221-120BAA76F4AF}"/>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F2A9301-0324-470A-89C4-A920924925C2}"/>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F4E95032-CDF6-46A9-9F63-29D462F8B3D4}"/>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94854FE3-1D82-44C0-BFEB-340D412D3346}"/>
              </a:ext>
            </a:extLst>
          </p:cNvPr>
          <p:cNvSpPr/>
          <p:nvPr/>
        </p:nvSpPr>
        <p:spPr>
          <a:xfrm>
            <a:off x="3444230" y="1585788"/>
            <a:ext cx="5303540" cy="646331"/>
          </a:xfrm>
          <a:prstGeom prst="rect">
            <a:avLst/>
          </a:prstGeom>
        </p:spPr>
        <p:txBody>
          <a:bodyPr wrap="square">
            <a:spAutoFit/>
          </a:bodyPr>
          <a:lstStyle/>
          <a:p>
            <a:pPr algn="ctr">
              <a:defRPr/>
            </a:pPr>
            <a:r>
              <a:rPr lang="es-CO" sz="3600" b="1" dirty="0">
                <a:cs typeface="Arial" panose="020B0604020202020204" pitchFamily="34" charset="0"/>
              </a:rPr>
              <a:t>FORMALIDAD</a:t>
            </a:r>
          </a:p>
        </p:txBody>
      </p:sp>
      <p:sp>
        <p:nvSpPr>
          <p:cNvPr id="6" name="Rectángulo 5">
            <a:extLst>
              <a:ext uri="{FF2B5EF4-FFF2-40B4-BE49-F238E27FC236}">
                <a16:creationId xmlns:a16="http://schemas.microsoft.com/office/drawing/2014/main" id="{25050572-F23C-4ECF-878C-4F7DE7D45B76}"/>
              </a:ext>
            </a:extLst>
          </p:cNvPr>
          <p:cNvSpPr/>
          <p:nvPr/>
        </p:nvSpPr>
        <p:spPr>
          <a:xfrm>
            <a:off x="909851" y="2613565"/>
            <a:ext cx="10372298" cy="2062103"/>
          </a:xfrm>
          <a:prstGeom prst="rect">
            <a:avLst/>
          </a:prstGeom>
        </p:spPr>
        <p:txBody>
          <a:bodyPr wrap="square">
            <a:spAutoFit/>
          </a:bodyPr>
          <a:lstStyle/>
          <a:p>
            <a:pPr algn="ctr">
              <a:defRPr/>
            </a:pPr>
            <a:r>
              <a:rPr lang="es-CO" b="1" dirty="0">
                <a:solidFill>
                  <a:srgbClr val="92D050"/>
                </a:solidFill>
                <a:latin typeface="Arial" panose="020B0604020202020204" pitchFamily="34" charset="0"/>
                <a:cs typeface="Arial" panose="020B0604020202020204" pitchFamily="34" charset="0"/>
              </a:rPr>
              <a:t>ART. 167 C. E.</a:t>
            </a:r>
            <a:endParaRPr lang="es-CO" dirty="0">
              <a:solidFill>
                <a:srgbClr val="92D050"/>
              </a:solidFill>
              <a:latin typeface="Arial" panose="020B0604020202020204" pitchFamily="34" charset="0"/>
              <a:cs typeface="Arial" panose="020B0604020202020204" pitchFamily="34" charset="0"/>
            </a:endParaRPr>
          </a:p>
          <a:p>
            <a:pPr algn="just">
              <a:defRPr/>
            </a:pPr>
            <a:endParaRPr lang="es-CO" dirty="0">
              <a:latin typeface="Arial" panose="020B0604020202020204" pitchFamily="34" charset="0"/>
              <a:cs typeface="Arial" panose="020B0604020202020204" pitchFamily="34" charset="0"/>
            </a:endParaRPr>
          </a:p>
          <a:p>
            <a:pPr algn="just">
              <a:defRPr/>
            </a:pPr>
            <a:r>
              <a:rPr lang="es-CO" dirty="0">
                <a:latin typeface="Arial" panose="020B0604020202020204" pitchFamily="34" charset="0"/>
                <a:cs typeface="Arial" panose="020B0604020202020204" pitchFamily="34" charset="0"/>
              </a:rPr>
              <a:t>En los escrutinios realizados por las comisiones escrutadoras distritales y municipales no se aceptarán reclamos o apelaciones que no sean formulados por escrito en el acto mismo del escrutinio y que no estén fundadas en alguna de las causales establecidas en el </a:t>
            </a:r>
            <a:r>
              <a:rPr lang="es-CO" b="1" dirty="0">
                <a:latin typeface="Arial" panose="020B0604020202020204" pitchFamily="34" charset="0"/>
                <a:cs typeface="Arial" panose="020B0604020202020204" pitchFamily="34" charset="0"/>
              </a:rPr>
              <a:t>artículo 192 de este Código</a:t>
            </a:r>
            <a:r>
              <a:rPr lang="es-CO" dirty="0">
                <a:latin typeface="Arial" panose="020B0604020202020204" pitchFamily="34" charset="0"/>
                <a:cs typeface="Arial" panose="020B0604020202020204" pitchFamily="34" charset="0"/>
              </a:rPr>
              <a:t>. También deberán presentarse por escrito los reclamos que se hagan ante las comisiones auxiliares. </a:t>
            </a:r>
            <a:r>
              <a:rPr lang="es-CO" sz="2000" b="1" u="sng" dirty="0">
                <a:latin typeface="Arial" panose="020B0604020202020204" pitchFamily="34" charset="0"/>
                <a:cs typeface="Arial" panose="020B0604020202020204" pitchFamily="34" charset="0"/>
              </a:rPr>
              <a:t>Ver: Resolución 1706 de 2019</a:t>
            </a:r>
            <a:endParaRPr lang="es-CO" sz="2000" u="sng"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E7E8565A-7278-4AC4-A58C-FEC00D6927FF}"/>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193546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29" name="Google Shape;12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30" name="Google Shape;130;p17"/>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31" name="Google Shape;131;p17"/>
          <p:cNvSpPr txBox="1"/>
          <p:nvPr/>
        </p:nvSpPr>
        <p:spPr>
          <a:xfrm>
            <a:off x="2474752" y="1113605"/>
            <a:ext cx="7024950" cy="1077178"/>
          </a:xfrm>
          <a:prstGeom prst="rect">
            <a:avLst/>
          </a:prstGeom>
          <a:noFill/>
          <a:ln>
            <a:noFill/>
          </a:ln>
        </p:spPr>
        <p:txBody>
          <a:bodyPr spcFirstLastPara="1" wrap="square" lIns="121900" tIns="121900" rIns="121900" bIns="121900" anchor="t" anchorCtr="0">
            <a:spAutoFit/>
          </a:bodyPr>
          <a:lstStyle/>
          <a:p>
            <a:pPr algn="ctr"/>
            <a:r>
              <a:rPr lang="es-ES_tradnl" sz="5400" b="1" dirty="0"/>
              <a:t>Etapa de los escrutinios</a:t>
            </a:r>
            <a:endParaRPr sz="2400" b="1" dirty="0">
              <a:solidFill>
                <a:srgbClr val="38761D"/>
              </a:solidFill>
            </a:endParaRPr>
          </a:p>
        </p:txBody>
      </p:sp>
      <p:sp>
        <p:nvSpPr>
          <p:cNvPr id="132" name="Google Shape;132;p17"/>
          <p:cNvSpPr txBox="1"/>
          <p:nvPr/>
        </p:nvSpPr>
        <p:spPr>
          <a:xfrm>
            <a:off x="947567" y="1831133"/>
            <a:ext cx="2672400" cy="3262800"/>
          </a:xfrm>
          <a:prstGeom prst="rect">
            <a:avLst/>
          </a:prstGeom>
          <a:noFill/>
          <a:ln>
            <a:noFill/>
          </a:ln>
        </p:spPr>
        <p:txBody>
          <a:bodyPr spcFirstLastPara="1" wrap="square" lIns="121900" tIns="60933" rIns="121900" bIns="60933" anchor="ctr" anchorCtr="0">
            <a:noAutofit/>
          </a:bodyPr>
          <a:lstStyle/>
          <a:p>
            <a:pPr algn="r">
              <a:lnSpc>
                <a:spcPct val="90000"/>
              </a:lnSpc>
            </a:pPr>
            <a:endParaRPr sz="5867">
              <a:solidFill>
                <a:srgbClr val="085631"/>
              </a:solidFill>
              <a:latin typeface="Roboto Medium"/>
              <a:ea typeface="Roboto Medium"/>
              <a:cs typeface="Roboto Medium"/>
              <a:sym typeface="Roboto Medium"/>
            </a:endParaRPr>
          </a:p>
        </p:txBody>
      </p:sp>
      <p:sp>
        <p:nvSpPr>
          <p:cNvPr id="135" name="Google Shape;135;p17"/>
          <p:cNvSpPr txBox="1"/>
          <p:nvPr/>
        </p:nvSpPr>
        <p:spPr>
          <a:xfrm>
            <a:off x="9" y="3050700"/>
            <a:ext cx="3620400" cy="839600"/>
          </a:xfrm>
          <a:prstGeom prst="rect">
            <a:avLst/>
          </a:prstGeom>
          <a:noFill/>
          <a:ln>
            <a:noFill/>
          </a:ln>
        </p:spPr>
        <p:txBody>
          <a:bodyPr spcFirstLastPara="1" wrap="square" lIns="121900" tIns="60933" rIns="121900" bIns="60933" anchor="ctr" anchorCtr="0">
            <a:noAutofit/>
          </a:bodyPr>
          <a:lstStyle/>
          <a:p>
            <a:pPr algn="ctr">
              <a:lnSpc>
                <a:spcPct val="90000"/>
              </a:lnSpc>
            </a:pPr>
            <a:endParaRPr sz="4400" dirty="0">
              <a:solidFill>
                <a:srgbClr val="0B7140"/>
              </a:solidFill>
              <a:latin typeface="Roboto Medium"/>
              <a:ea typeface="Roboto Medium"/>
              <a:cs typeface="Roboto Medium"/>
              <a:sym typeface="Roboto Medium"/>
            </a:endParaRPr>
          </a:p>
        </p:txBody>
      </p:sp>
      <p:sp>
        <p:nvSpPr>
          <p:cNvPr id="137" name="Google Shape;137;p17"/>
          <p:cNvSpPr txBox="1"/>
          <p:nvPr/>
        </p:nvSpPr>
        <p:spPr>
          <a:xfrm>
            <a:off x="3885849" y="3259195"/>
            <a:ext cx="5830800" cy="440800"/>
          </a:xfrm>
          <a:prstGeom prst="rect">
            <a:avLst/>
          </a:prstGeom>
          <a:noFill/>
          <a:ln>
            <a:noFill/>
          </a:ln>
        </p:spPr>
        <p:txBody>
          <a:bodyPr spcFirstLastPara="1" wrap="square" lIns="121900" tIns="60933" rIns="121900" bIns="60933" anchor="ctr" anchorCtr="0">
            <a:noAutofit/>
          </a:bodyPr>
          <a:lstStyle/>
          <a:p>
            <a:pPr>
              <a:lnSpc>
                <a:spcPct val="115000"/>
              </a:lnSpc>
            </a:pPr>
            <a:r>
              <a:rPr lang="es" sz="1600">
                <a:solidFill>
                  <a:srgbClr val="FFFFFF"/>
                </a:solidFill>
                <a:latin typeface="Roboto"/>
                <a:ea typeface="Roboto"/>
                <a:cs typeface="Roboto"/>
                <a:sym typeface="Roboto"/>
              </a:rPr>
              <a:t>Verificar la fecha, hora y correcto diligenciamiento de los formularios E-19 y E-23</a:t>
            </a:r>
            <a:endParaRPr sz="1600">
              <a:solidFill>
                <a:srgbClr val="FFFFFF"/>
              </a:solidFill>
              <a:latin typeface="Roboto"/>
              <a:ea typeface="Roboto"/>
              <a:cs typeface="Roboto"/>
              <a:sym typeface="Roboto"/>
            </a:endParaRPr>
          </a:p>
        </p:txBody>
      </p:sp>
      <p:sp>
        <p:nvSpPr>
          <p:cNvPr id="138" name="Google Shape;138;p17"/>
          <p:cNvSpPr txBox="1"/>
          <p:nvPr/>
        </p:nvSpPr>
        <p:spPr>
          <a:xfrm>
            <a:off x="1006807" y="4185100"/>
            <a:ext cx="2613200" cy="839600"/>
          </a:xfrm>
          <a:prstGeom prst="rect">
            <a:avLst/>
          </a:prstGeom>
          <a:noFill/>
          <a:ln>
            <a:noFill/>
          </a:ln>
        </p:spPr>
        <p:txBody>
          <a:bodyPr spcFirstLastPara="1" wrap="square" lIns="121900" tIns="60933" rIns="121900" bIns="60933" anchor="ctr" anchorCtr="0">
            <a:noAutofit/>
          </a:bodyPr>
          <a:lstStyle/>
          <a:p>
            <a:pPr algn="r">
              <a:lnSpc>
                <a:spcPct val="90000"/>
              </a:lnSpc>
            </a:pPr>
            <a:endParaRPr sz="5867">
              <a:solidFill>
                <a:srgbClr val="0B7743"/>
              </a:solidFill>
              <a:latin typeface="Roboto Medium"/>
              <a:ea typeface="Roboto Medium"/>
              <a:cs typeface="Roboto Medium"/>
              <a:sym typeface="Roboto Medium"/>
            </a:endParaRPr>
          </a:p>
        </p:txBody>
      </p:sp>
      <p:sp>
        <p:nvSpPr>
          <p:cNvPr id="140" name="Google Shape;140;p17"/>
          <p:cNvSpPr txBox="1"/>
          <p:nvPr/>
        </p:nvSpPr>
        <p:spPr>
          <a:xfrm>
            <a:off x="3885851" y="4393573"/>
            <a:ext cx="5133200" cy="440800"/>
          </a:xfrm>
          <a:prstGeom prst="rect">
            <a:avLst/>
          </a:prstGeom>
          <a:noFill/>
          <a:ln>
            <a:noFill/>
          </a:ln>
        </p:spPr>
        <p:txBody>
          <a:bodyPr spcFirstLastPara="1" wrap="square" lIns="121900" tIns="60933" rIns="121900" bIns="60933" anchor="ctr" anchorCtr="0">
            <a:noAutofit/>
          </a:bodyPr>
          <a:lstStyle/>
          <a:p>
            <a:pPr>
              <a:lnSpc>
                <a:spcPct val="115000"/>
              </a:lnSpc>
            </a:pPr>
            <a:r>
              <a:rPr lang="es" sz="1600">
                <a:solidFill>
                  <a:srgbClr val="FFFFFF"/>
                </a:solidFill>
                <a:latin typeface="Roboto"/>
                <a:ea typeface="Roboto"/>
                <a:cs typeface="Roboto"/>
                <a:sym typeface="Roboto"/>
              </a:rPr>
              <a:t>Corroborar la correcta digitación en el software de escrutinios y aplicación de los protocolos de seguridad.</a:t>
            </a:r>
            <a:endParaRPr sz="1600">
              <a:solidFill>
                <a:srgbClr val="FFFFFF"/>
              </a:solidFill>
              <a:latin typeface="Roboto"/>
              <a:ea typeface="Roboto"/>
              <a:cs typeface="Roboto"/>
              <a:sym typeface="Roboto"/>
            </a:endParaRPr>
          </a:p>
        </p:txBody>
      </p:sp>
      <p:sp>
        <p:nvSpPr>
          <p:cNvPr id="15" name="Rectángulo 14">
            <a:extLst>
              <a:ext uri="{FF2B5EF4-FFF2-40B4-BE49-F238E27FC236}">
                <a16:creationId xmlns:a16="http://schemas.microsoft.com/office/drawing/2014/main" id="{390E3396-200B-4C36-A128-1E98AD1BEC1F}"/>
              </a:ext>
            </a:extLst>
          </p:cNvPr>
          <p:cNvSpPr/>
          <p:nvPr/>
        </p:nvSpPr>
        <p:spPr>
          <a:xfrm>
            <a:off x="3373127" y="2249139"/>
            <a:ext cx="4685861" cy="461665"/>
          </a:xfrm>
          <a:prstGeom prst="rect">
            <a:avLst/>
          </a:prstGeom>
        </p:spPr>
        <p:txBody>
          <a:bodyPr wrap="square">
            <a:spAutoFit/>
          </a:bodyPr>
          <a:lstStyle/>
          <a:p>
            <a:pPr algn="ctr"/>
            <a:r>
              <a:rPr lang="es-CO" sz="2400" b="1" u="sng" dirty="0">
                <a:latin typeface="Arial" panose="020B0604020202020204" pitchFamily="34" charset="0"/>
                <a:cs typeface="Arial" panose="020B0604020202020204" pitchFamily="34" charset="0"/>
              </a:rPr>
              <a:t>Municipios zonificados</a:t>
            </a:r>
          </a:p>
        </p:txBody>
      </p:sp>
      <p:pic>
        <p:nvPicPr>
          <p:cNvPr id="16" name="Imagen 15">
            <a:extLst>
              <a:ext uri="{FF2B5EF4-FFF2-40B4-BE49-F238E27FC236}">
                <a16:creationId xmlns:a16="http://schemas.microsoft.com/office/drawing/2014/main" id="{4F620EAC-D98E-41E7-933C-EF9C75CF8425}"/>
              </a:ext>
            </a:extLst>
          </p:cNvPr>
          <p:cNvPicPr>
            <a:picLocks noChangeAspect="1"/>
          </p:cNvPicPr>
          <p:nvPr/>
        </p:nvPicPr>
        <p:blipFill>
          <a:blip r:embed="rId4"/>
          <a:stretch>
            <a:fillRect/>
          </a:stretch>
        </p:blipFill>
        <p:spPr>
          <a:xfrm>
            <a:off x="1318634" y="3205344"/>
            <a:ext cx="1712980" cy="1058994"/>
          </a:xfrm>
          <a:prstGeom prst="rect">
            <a:avLst/>
          </a:prstGeom>
        </p:spPr>
      </p:pic>
      <p:sp>
        <p:nvSpPr>
          <p:cNvPr id="17" name="Rectángulo 16">
            <a:extLst>
              <a:ext uri="{FF2B5EF4-FFF2-40B4-BE49-F238E27FC236}">
                <a16:creationId xmlns:a16="http://schemas.microsoft.com/office/drawing/2014/main" id="{696465B3-30E4-472C-AF67-D382F9F24C7E}"/>
              </a:ext>
            </a:extLst>
          </p:cNvPr>
          <p:cNvSpPr/>
          <p:nvPr/>
        </p:nvSpPr>
        <p:spPr>
          <a:xfrm>
            <a:off x="3376222" y="4268345"/>
            <a:ext cx="2068098" cy="707886"/>
          </a:xfrm>
          <a:prstGeom prst="rect">
            <a:avLst/>
          </a:prstGeom>
        </p:spPr>
        <p:txBody>
          <a:bodyPr wrap="square">
            <a:spAutoFit/>
          </a:bodyPr>
          <a:lstStyle/>
          <a:p>
            <a:pPr algn="ctr"/>
            <a:r>
              <a:rPr lang="es-CO" sz="2000" b="1" dirty="0">
                <a:latin typeface="Arial" panose="020B0604020202020204" pitchFamily="34" charset="0"/>
                <a:cs typeface="Arial" panose="020B0604020202020204" pitchFamily="34" charset="0"/>
              </a:rPr>
              <a:t>Escrutinio zonal o auxiliar</a:t>
            </a:r>
          </a:p>
        </p:txBody>
      </p:sp>
      <p:pic>
        <p:nvPicPr>
          <p:cNvPr id="18" name="Picture 4" descr="Resultado de imagen para audiencia dibujo">
            <a:extLst>
              <a:ext uri="{FF2B5EF4-FFF2-40B4-BE49-F238E27FC236}">
                <a16:creationId xmlns:a16="http://schemas.microsoft.com/office/drawing/2014/main" id="{264856C3-322C-4126-A535-6A984B6C75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5519" y="3119537"/>
            <a:ext cx="1468251" cy="10496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9A76ABB2-DDA0-4E67-A446-6307F48EB237}"/>
              </a:ext>
            </a:extLst>
          </p:cNvPr>
          <p:cNvSpPr/>
          <p:nvPr/>
        </p:nvSpPr>
        <p:spPr>
          <a:xfrm>
            <a:off x="6010564" y="4279230"/>
            <a:ext cx="1730642" cy="707886"/>
          </a:xfrm>
          <a:prstGeom prst="rect">
            <a:avLst/>
          </a:prstGeom>
        </p:spPr>
        <p:txBody>
          <a:bodyPr wrap="square">
            <a:spAutoFit/>
          </a:bodyPr>
          <a:lstStyle/>
          <a:p>
            <a:pPr algn="ctr"/>
            <a:r>
              <a:rPr lang="es-CO" sz="2000" b="1" dirty="0">
                <a:latin typeface="Arial" panose="020B0604020202020204" pitchFamily="34" charset="0"/>
                <a:cs typeface="Arial" panose="020B0604020202020204" pitchFamily="34" charset="0"/>
              </a:rPr>
              <a:t>Escrutinio municipal</a:t>
            </a:r>
          </a:p>
        </p:txBody>
      </p:sp>
      <p:pic>
        <p:nvPicPr>
          <p:cNvPr id="20" name="Picture 4" descr="Resultado de imagen para audiencia dibujo">
            <a:extLst>
              <a:ext uri="{FF2B5EF4-FFF2-40B4-BE49-F238E27FC236}">
                <a16:creationId xmlns:a16="http://schemas.microsoft.com/office/drawing/2014/main" id="{B1A02F25-35B0-4E0E-ABD2-9C55A6691DD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43034" y="3147468"/>
            <a:ext cx="1566221" cy="11197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20">
            <a:extLst>
              <a:ext uri="{FF2B5EF4-FFF2-40B4-BE49-F238E27FC236}">
                <a16:creationId xmlns:a16="http://schemas.microsoft.com/office/drawing/2014/main" id="{DC4BD479-0BA8-4EFF-9127-493545463D04}"/>
              </a:ext>
            </a:extLst>
          </p:cNvPr>
          <p:cNvSpPr/>
          <p:nvPr/>
        </p:nvSpPr>
        <p:spPr>
          <a:xfrm>
            <a:off x="8492506" y="4213916"/>
            <a:ext cx="3232872" cy="707886"/>
          </a:xfrm>
          <a:prstGeom prst="rect">
            <a:avLst/>
          </a:prstGeom>
        </p:spPr>
        <p:txBody>
          <a:bodyPr wrap="square">
            <a:spAutoFit/>
          </a:bodyPr>
          <a:lstStyle/>
          <a:p>
            <a:pPr algn="ctr"/>
            <a:r>
              <a:rPr lang="es-CO" sz="2000" b="1" dirty="0">
                <a:latin typeface="Arial" panose="020B0604020202020204" pitchFamily="34" charset="0"/>
                <a:cs typeface="Arial" panose="020B0604020202020204" pitchFamily="34" charset="0"/>
              </a:rPr>
              <a:t>Escrutinio Departamental / General</a:t>
            </a:r>
          </a:p>
        </p:txBody>
      </p:sp>
      <p:pic>
        <p:nvPicPr>
          <p:cNvPr id="22" name="Picture 4" descr="Resultado de imagen para audiencia dibujo">
            <a:extLst>
              <a:ext uri="{FF2B5EF4-FFF2-40B4-BE49-F238E27FC236}">
                <a16:creationId xmlns:a16="http://schemas.microsoft.com/office/drawing/2014/main" id="{A9919F27-FA91-4195-88CC-00221A4127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717" y="3081145"/>
            <a:ext cx="1506727" cy="1077178"/>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B95E8F04-7E39-494F-AE1C-E3FC7D9037D4}"/>
              </a:ext>
            </a:extLst>
          </p:cNvPr>
          <p:cNvPicPr>
            <a:picLocks noChangeAspect="1"/>
          </p:cNvPicPr>
          <p:nvPr/>
        </p:nvPicPr>
        <p:blipFill>
          <a:blip r:embed="rId8"/>
          <a:stretch>
            <a:fillRect/>
          </a:stretch>
        </p:blipFill>
        <p:spPr>
          <a:xfrm>
            <a:off x="10157833" y="3301450"/>
            <a:ext cx="1559379" cy="792066"/>
          </a:xfrm>
          <a:prstGeom prst="rect">
            <a:avLst/>
          </a:prstGeom>
        </p:spPr>
      </p:pic>
      <p:sp>
        <p:nvSpPr>
          <p:cNvPr id="24" name="Rectángulo 23">
            <a:extLst>
              <a:ext uri="{FF2B5EF4-FFF2-40B4-BE49-F238E27FC236}">
                <a16:creationId xmlns:a16="http://schemas.microsoft.com/office/drawing/2014/main" id="{6D77CF25-A730-40DE-A776-49A5482412A3}"/>
              </a:ext>
            </a:extLst>
          </p:cNvPr>
          <p:cNvSpPr/>
          <p:nvPr/>
        </p:nvSpPr>
        <p:spPr>
          <a:xfrm>
            <a:off x="1166421" y="4279232"/>
            <a:ext cx="1730642" cy="707886"/>
          </a:xfrm>
          <a:prstGeom prst="rect">
            <a:avLst/>
          </a:prstGeom>
        </p:spPr>
        <p:txBody>
          <a:bodyPr wrap="square">
            <a:spAutoFit/>
          </a:bodyPr>
          <a:lstStyle/>
          <a:p>
            <a:pPr algn="ctr"/>
            <a:r>
              <a:rPr lang="es-CO" sz="2000" b="1" dirty="0">
                <a:latin typeface="Arial" panose="020B0604020202020204" pitchFamily="34" charset="0"/>
                <a:cs typeface="Arial" panose="020B0604020202020204" pitchFamily="34" charset="0"/>
              </a:rPr>
              <a:t>Escrutinio de mesa</a:t>
            </a:r>
          </a:p>
        </p:txBody>
      </p:sp>
      <p:pic>
        <p:nvPicPr>
          <p:cNvPr id="25" name="Imagen 24">
            <a:extLst>
              <a:ext uri="{FF2B5EF4-FFF2-40B4-BE49-F238E27FC236}">
                <a16:creationId xmlns:a16="http://schemas.microsoft.com/office/drawing/2014/main" id="{0E0A72D6-176F-446F-BE83-2C8ADDFE6096}"/>
              </a:ext>
            </a:extLst>
          </p:cNvPr>
          <p:cNvPicPr>
            <a:picLocks noChangeAspect="1"/>
          </p:cNvPicPr>
          <p:nvPr/>
        </p:nvPicPr>
        <p:blipFill>
          <a:blip r:embed="rId9"/>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85675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AAA7E8-2A34-4A11-B8A6-6FC53F38D653}"/>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905ABB08-AA02-4C97-B6AB-3799BDB23C54}"/>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4A9E4DA3-2A6A-4375-ABB3-E5C76EB5EEBA}"/>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ext Box 4">
            <a:extLst>
              <a:ext uri="{FF2B5EF4-FFF2-40B4-BE49-F238E27FC236}">
                <a16:creationId xmlns:a16="http://schemas.microsoft.com/office/drawing/2014/main" id="{14BD802E-7892-4342-A689-9ECDE9EA2E44}"/>
              </a:ext>
            </a:extLst>
          </p:cNvPr>
          <p:cNvSpPr txBox="1">
            <a:spLocks noChangeArrowheads="1"/>
          </p:cNvSpPr>
          <p:nvPr/>
        </p:nvSpPr>
        <p:spPr bwMode="auto">
          <a:xfrm>
            <a:off x="609599" y="2397863"/>
            <a:ext cx="1097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MX" altLang="es-CO" sz="2000" dirty="0"/>
              <a:t>Las reclamaciones son resueltas por la misma Comisión ante la cual se presentó</a:t>
            </a:r>
            <a:endParaRPr lang="es-ES" altLang="es-CO" sz="2000" dirty="0"/>
          </a:p>
        </p:txBody>
      </p:sp>
      <p:sp>
        <p:nvSpPr>
          <p:cNvPr id="6" name="Text Box 5">
            <a:extLst>
              <a:ext uri="{FF2B5EF4-FFF2-40B4-BE49-F238E27FC236}">
                <a16:creationId xmlns:a16="http://schemas.microsoft.com/office/drawing/2014/main" id="{56562203-064B-4D0D-A809-7EBAB39C0A39}"/>
              </a:ext>
            </a:extLst>
          </p:cNvPr>
          <p:cNvSpPr txBox="1">
            <a:spLocks noChangeArrowheads="1"/>
          </p:cNvSpPr>
          <p:nvPr/>
        </p:nvSpPr>
        <p:spPr bwMode="auto">
          <a:xfrm>
            <a:off x="1095374" y="3112558"/>
            <a:ext cx="1000124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MX" altLang="es-CO" sz="2000" dirty="0">
                <a:latin typeface="Arial Black" pitchFamily="34" charset="0"/>
              </a:rPr>
              <a:t>NOTIFICACIÓN DE LA RESOLUCIÓN POR LA CUAL SE RESUELVE UNA RECLAMACIÓN</a:t>
            </a:r>
            <a:endParaRPr lang="es-ES" altLang="es-CO" sz="2000" dirty="0">
              <a:latin typeface="Arial Black" pitchFamily="34" charset="0"/>
            </a:endParaRPr>
          </a:p>
        </p:txBody>
      </p:sp>
      <p:sp>
        <p:nvSpPr>
          <p:cNvPr id="7" name="Text Box 6">
            <a:extLst>
              <a:ext uri="{FF2B5EF4-FFF2-40B4-BE49-F238E27FC236}">
                <a16:creationId xmlns:a16="http://schemas.microsoft.com/office/drawing/2014/main" id="{0BB89E17-F6AF-4D50-8182-9F479E313F3A}"/>
              </a:ext>
            </a:extLst>
          </p:cNvPr>
          <p:cNvSpPr txBox="1">
            <a:spLocks noChangeArrowheads="1"/>
          </p:cNvSpPr>
          <p:nvPr/>
        </p:nvSpPr>
        <p:spPr bwMode="auto">
          <a:xfrm>
            <a:off x="803600" y="4090890"/>
            <a:ext cx="10972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MX" altLang="es-CO" sz="2000" dirty="0"/>
              <a:t>La Resolución motivada mediante la cual se resuelve una reclamación se notifica en estrados (último inciso Artículo 192 del C.E.), </a:t>
            </a:r>
            <a:endParaRPr lang="es-ES" altLang="es-CO" sz="2000" dirty="0"/>
          </a:p>
        </p:txBody>
      </p:sp>
      <p:sp>
        <p:nvSpPr>
          <p:cNvPr id="8" name="Text Box 1026">
            <a:extLst>
              <a:ext uri="{FF2B5EF4-FFF2-40B4-BE49-F238E27FC236}">
                <a16:creationId xmlns:a16="http://schemas.microsoft.com/office/drawing/2014/main" id="{745B7B96-AD9F-4974-9BEE-C466E6A52057}"/>
              </a:ext>
            </a:extLst>
          </p:cNvPr>
          <p:cNvSpPr txBox="1">
            <a:spLocks noChangeArrowheads="1"/>
          </p:cNvSpPr>
          <p:nvPr/>
        </p:nvSpPr>
        <p:spPr bwMode="auto">
          <a:xfrm>
            <a:off x="2184399" y="1213467"/>
            <a:ext cx="7823200" cy="646331"/>
          </a:xfrm>
          <a:prstGeom prst="rect">
            <a:avLst/>
          </a:prstGeom>
          <a:noFill/>
          <a:ln w="9525">
            <a:noFill/>
            <a:miter lim="800000"/>
            <a:headEnd/>
            <a:tailEnd/>
          </a:ln>
          <a:effectLst/>
        </p:spPr>
        <p:txBody>
          <a:bodyPr>
            <a:spAutoFit/>
          </a:bodyPr>
          <a:lstStyle/>
          <a:p>
            <a:pPr algn="ctr">
              <a:spcBef>
                <a:spcPct val="50000"/>
              </a:spcBef>
              <a:defRPr/>
            </a:pPr>
            <a:r>
              <a:rPr lang="es-MX" sz="3600" dirty="0"/>
              <a:t>RECLAMACIONES</a:t>
            </a:r>
            <a:endParaRPr lang="es-ES" sz="3600" dirty="0"/>
          </a:p>
        </p:txBody>
      </p:sp>
      <p:pic>
        <p:nvPicPr>
          <p:cNvPr id="9" name="Imagen 8">
            <a:extLst>
              <a:ext uri="{FF2B5EF4-FFF2-40B4-BE49-F238E27FC236}">
                <a16:creationId xmlns:a16="http://schemas.microsoft.com/office/drawing/2014/main" id="{025A94B1-7663-4D2E-9593-8EEB382E917A}"/>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18545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FE2CDB-17BC-418B-A00A-F21C4CED3453}"/>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2DEA330A-E725-46F8-81B0-A86CD523CC97}"/>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88F0DA87-4C42-4B46-AD1D-EADC3BD89926}"/>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ext Box 2">
            <a:extLst>
              <a:ext uri="{FF2B5EF4-FFF2-40B4-BE49-F238E27FC236}">
                <a16:creationId xmlns:a16="http://schemas.microsoft.com/office/drawing/2014/main" id="{090C066C-5422-4DF5-8B02-75D71D5DCAEF}"/>
              </a:ext>
            </a:extLst>
          </p:cNvPr>
          <p:cNvSpPr txBox="1">
            <a:spLocks noChangeArrowheads="1"/>
          </p:cNvSpPr>
          <p:nvPr/>
        </p:nvSpPr>
        <p:spPr bwMode="auto">
          <a:xfrm>
            <a:off x="1002464" y="2021907"/>
            <a:ext cx="91422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s-MX" altLang="es-CO" sz="2000" dirty="0"/>
              <a:t>Las Comisiones Escrutadoras Municipales, Auxiliares y Zonales no pueden negarse a realizarlo, conforme al inciso 2do. del Artículo 164 del C.E. Cuando:</a:t>
            </a:r>
            <a:endParaRPr lang="es-ES" altLang="es-CO" sz="2000" dirty="0"/>
          </a:p>
        </p:txBody>
      </p:sp>
      <p:sp>
        <p:nvSpPr>
          <p:cNvPr id="6" name="Text Box 3">
            <a:extLst>
              <a:ext uri="{FF2B5EF4-FFF2-40B4-BE49-F238E27FC236}">
                <a16:creationId xmlns:a16="http://schemas.microsoft.com/office/drawing/2014/main" id="{23DF0775-E986-47C3-A325-3D7D99B6818A}"/>
              </a:ext>
            </a:extLst>
          </p:cNvPr>
          <p:cNvSpPr txBox="1">
            <a:spLocks noChangeArrowheads="1"/>
          </p:cNvSpPr>
          <p:nvPr/>
        </p:nvSpPr>
        <p:spPr bwMode="auto">
          <a:xfrm>
            <a:off x="1622906" y="2926727"/>
            <a:ext cx="7901315" cy="1412875"/>
          </a:xfrm>
          <a:prstGeom prst="rect">
            <a:avLst/>
          </a:prstGeom>
          <a:solidFill>
            <a:srgbClr val="92D050"/>
          </a:solidFill>
          <a:ln w="9525">
            <a:noFill/>
            <a:miter lim="800000"/>
            <a:headEnd/>
            <a:tailEnd/>
          </a:ln>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381000" indent="5334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2" eaLnBrk="1" hangingPunct="1">
              <a:lnSpc>
                <a:spcPct val="90000"/>
              </a:lnSpc>
              <a:spcBef>
                <a:spcPct val="50000"/>
              </a:spcBef>
              <a:buFontTx/>
              <a:buChar char="•"/>
            </a:pPr>
            <a:r>
              <a:rPr lang="es-MX" altLang="es-CO" sz="2000" dirty="0">
                <a:solidFill>
                  <a:schemeClr val="bg1"/>
                </a:solidFill>
              </a:rPr>
              <a:t>Cuando en las actas de los Jurados de Votación aparezcan tachaduras o enmendaduras   en los resultados de la votación.</a:t>
            </a:r>
          </a:p>
          <a:p>
            <a:pPr lvl="2" eaLnBrk="1" hangingPunct="1">
              <a:spcBef>
                <a:spcPct val="50000"/>
              </a:spcBef>
              <a:buFontTx/>
              <a:buChar char="•"/>
            </a:pPr>
            <a:r>
              <a:rPr lang="es-MX" altLang="es-CO" sz="2000" dirty="0">
                <a:solidFill>
                  <a:schemeClr val="bg1"/>
                </a:solidFill>
              </a:rPr>
              <a:t>Si hay duda, a juicio de la Comisión, sobre la exactitud de los cómputos hechos por los Jurados.</a:t>
            </a:r>
            <a:endParaRPr lang="es-ES" altLang="es-CO" sz="2000" dirty="0">
              <a:solidFill>
                <a:schemeClr val="bg1"/>
              </a:solidFill>
            </a:endParaRPr>
          </a:p>
        </p:txBody>
      </p:sp>
      <p:sp>
        <p:nvSpPr>
          <p:cNvPr id="7" name="Text Box 4">
            <a:extLst>
              <a:ext uri="{FF2B5EF4-FFF2-40B4-BE49-F238E27FC236}">
                <a16:creationId xmlns:a16="http://schemas.microsoft.com/office/drawing/2014/main" id="{708EDC09-0033-4BD2-BE3F-5C6D6FFC2060}"/>
              </a:ext>
            </a:extLst>
          </p:cNvPr>
          <p:cNvSpPr txBox="1">
            <a:spLocks noChangeArrowheads="1"/>
          </p:cNvSpPr>
          <p:nvPr/>
        </p:nvSpPr>
        <p:spPr bwMode="auto">
          <a:xfrm>
            <a:off x="415600" y="4526934"/>
            <a:ext cx="11334751" cy="105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50000"/>
              </a:spcBef>
            </a:pPr>
            <a:r>
              <a:rPr lang="es-MX" altLang="es-CO" dirty="0"/>
              <a:t>Cuando se solicita el recuento de votos hay que señalar en forma clara, precisa e inequívoca las mesas, puestos y zonas donde se pretende su revisión ya que no es viable pedir recuento y verificación de votos en forma genérica e indiscriminada, sin precisar la mesa sobre la que se eleva la solicitud </a:t>
            </a:r>
            <a:endParaRPr lang="es-ES" altLang="es-CO" dirty="0"/>
          </a:p>
        </p:txBody>
      </p:sp>
      <p:sp>
        <p:nvSpPr>
          <p:cNvPr id="8" name="Text Box 1027">
            <a:extLst>
              <a:ext uri="{FF2B5EF4-FFF2-40B4-BE49-F238E27FC236}">
                <a16:creationId xmlns:a16="http://schemas.microsoft.com/office/drawing/2014/main" id="{3A6B2D80-0ED1-406C-8108-BD5AA86ACA46}"/>
              </a:ext>
            </a:extLst>
          </p:cNvPr>
          <p:cNvSpPr txBox="1">
            <a:spLocks noChangeArrowheads="1"/>
          </p:cNvSpPr>
          <p:nvPr/>
        </p:nvSpPr>
        <p:spPr bwMode="auto">
          <a:xfrm>
            <a:off x="858689" y="1260157"/>
            <a:ext cx="94297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MX" altLang="es-CO" sz="2800" b="1" dirty="0">
                <a:latin typeface="+mn-lt"/>
              </a:rPr>
              <a:t>RECUENTO DE VOTOS</a:t>
            </a:r>
            <a:endParaRPr lang="es-ES" altLang="es-CO" sz="2800" b="1" dirty="0">
              <a:latin typeface="+mn-lt"/>
            </a:endParaRPr>
          </a:p>
        </p:txBody>
      </p:sp>
      <p:pic>
        <p:nvPicPr>
          <p:cNvPr id="9" name="Imagen 8">
            <a:extLst>
              <a:ext uri="{FF2B5EF4-FFF2-40B4-BE49-F238E27FC236}">
                <a16:creationId xmlns:a16="http://schemas.microsoft.com/office/drawing/2014/main" id="{04CB8C0A-F4A1-4B04-9EF9-D91663AD6F7B}"/>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191716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44ED-985D-4ECD-B946-8708E1B1917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179F6317-24C1-4A66-BB8D-B70F3748E16E}"/>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BECB810-BAD9-4D11-BAD8-86FB19B009FD}"/>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0525A98F-6C4B-4DFD-BB39-1CB7B0AF8FA0}"/>
              </a:ext>
            </a:extLst>
          </p:cNvPr>
          <p:cNvSpPr/>
          <p:nvPr/>
        </p:nvSpPr>
        <p:spPr>
          <a:xfrm>
            <a:off x="1980440" y="1078749"/>
            <a:ext cx="8045604" cy="954107"/>
          </a:xfrm>
          <a:prstGeom prst="rect">
            <a:avLst/>
          </a:prstGeom>
        </p:spPr>
        <p:txBody>
          <a:bodyPr wrap="square">
            <a:spAutoFit/>
          </a:bodyPr>
          <a:lstStyle/>
          <a:p>
            <a:pPr algn="ctr"/>
            <a:r>
              <a:rPr lang="es-CO" sz="2800" b="1" dirty="0"/>
              <a:t>RECLAMACIONES ELECTORALES ANTE LAS</a:t>
            </a:r>
          </a:p>
          <a:p>
            <a:pPr algn="ctr"/>
            <a:r>
              <a:rPr lang="es-CO" sz="2800" b="1" dirty="0"/>
              <a:t>COMISIONES ESCRUTADORAS</a:t>
            </a:r>
          </a:p>
        </p:txBody>
      </p:sp>
      <p:pic>
        <p:nvPicPr>
          <p:cNvPr id="6" name="Picture 2" descr="Resultado de imagen para audiencia dibujo">
            <a:extLst>
              <a:ext uri="{FF2B5EF4-FFF2-40B4-BE49-F238E27FC236}">
                <a16:creationId xmlns:a16="http://schemas.microsoft.com/office/drawing/2014/main" id="{3AFEB9BA-7199-41D1-956A-75DCCA671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90" y="2906964"/>
            <a:ext cx="2758427" cy="1979194"/>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3">
            <a:extLst>
              <a:ext uri="{FF2B5EF4-FFF2-40B4-BE49-F238E27FC236}">
                <a16:creationId xmlns:a16="http://schemas.microsoft.com/office/drawing/2014/main" id="{22ED0024-B45B-46EC-977D-3391C33991C5}"/>
              </a:ext>
            </a:extLst>
          </p:cNvPr>
          <p:cNvSpPr txBox="1">
            <a:spLocks noChangeArrowheads="1"/>
          </p:cNvSpPr>
          <p:nvPr/>
        </p:nvSpPr>
        <p:spPr bwMode="auto">
          <a:xfrm>
            <a:off x="3462607" y="2518638"/>
            <a:ext cx="75619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PRIMERA</a:t>
            </a:r>
            <a:endParaRPr lang="es-MX" altLang="es-CO" sz="1600" b="1" dirty="0">
              <a:solidFill>
                <a:srgbClr val="FF6600"/>
              </a:solidFill>
            </a:endParaRPr>
          </a:p>
          <a:p>
            <a:pPr algn="just" eaLnBrk="1" hangingPunct="1">
              <a:spcBef>
                <a:spcPct val="50000"/>
              </a:spcBef>
            </a:pPr>
            <a:r>
              <a:rPr lang="es-MX" altLang="es-CO" sz="1600" dirty="0"/>
              <a:t>Cuando funcionen mesas de votación en lugares o sitios no autorizados conforme a la Ley.</a:t>
            </a:r>
          </a:p>
        </p:txBody>
      </p:sp>
      <p:sp>
        <p:nvSpPr>
          <p:cNvPr id="8" name="Text Box 4">
            <a:extLst>
              <a:ext uri="{FF2B5EF4-FFF2-40B4-BE49-F238E27FC236}">
                <a16:creationId xmlns:a16="http://schemas.microsoft.com/office/drawing/2014/main" id="{6604631A-3018-4C84-9355-32E9D4E4F83B}"/>
              </a:ext>
            </a:extLst>
          </p:cNvPr>
          <p:cNvSpPr txBox="1">
            <a:spLocks noChangeArrowheads="1"/>
          </p:cNvSpPr>
          <p:nvPr/>
        </p:nvSpPr>
        <p:spPr bwMode="auto">
          <a:xfrm>
            <a:off x="3462607" y="3605708"/>
            <a:ext cx="75619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SEGUNDA</a:t>
            </a:r>
          </a:p>
          <a:p>
            <a:pPr algn="just" eaLnBrk="1" hangingPunct="1">
              <a:spcBef>
                <a:spcPct val="50000"/>
              </a:spcBef>
            </a:pPr>
            <a:r>
              <a:rPr lang="es-MX" altLang="es-CO" sz="1600" dirty="0"/>
              <a:t>Cuando la elección se verifique en días distintos de los señalados por la Ley, o de los señalados por la autoridad con facultad legal para este fin</a:t>
            </a:r>
            <a:endParaRPr lang="es-ES" altLang="es-CO" sz="1600" dirty="0"/>
          </a:p>
        </p:txBody>
      </p:sp>
      <p:sp>
        <p:nvSpPr>
          <p:cNvPr id="9" name="Text Box 5">
            <a:extLst>
              <a:ext uri="{FF2B5EF4-FFF2-40B4-BE49-F238E27FC236}">
                <a16:creationId xmlns:a16="http://schemas.microsoft.com/office/drawing/2014/main" id="{6C3696F3-2723-46DD-AFFE-E7CEFF735EC4}"/>
              </a:ext>
            </a:extLst>
          </p:cNvPr>
          <p:cNvSpPr txBox="1">
            <a:spLocks noChangeArrowheads="1"/>
          </p:cNvSpPr>
          <p:nvPr/>
        </p:nvSpPr>
        <p:spPr bwMode="auto">
          <a:xfrm>
            <a:off x="3432249" y="4678178"/>
            <a:ext cx="75619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TERCERA</a:t>
            </a:r>
          </a:p>
          <a:p>
            <a:pPr algn="just" eaLnBrk="1" hangingPunct="1">
              <a:spcBef>
                <a:spcPct val="50000"/>
              </a:spcBef>
            </a:pPr>
            <a:r>
              <a:rPr lang="es-MX" altLang="es-CO" sz="1600" dirty="0"/>
              <a:t>Cuando los ejemplares de las actas de escrutinio de los jurados de votación estén firmados por menos de dos (2) de estos. </a:t>
            </a:r>
            <a:endParaRPr lang="es-ES" altLang="es-CO" sz="1600" dirty="0"/>
          </a:p>
        </p:txBody>
      </p:sp>
      <p:sp>
        <p:nvSpPr>
          <p:cNvPr id="10" name="1 CuadroTexto">
            <a:extLst>
              <a:ext uri="{FF2B5EF4-FFF2-40B4-BE49-F238E27FC236}">
                <a16:creationId xmlns:a16="http://schemas.microsoft.com/office/drawing/2014/main" id="{F716EC33-F1B5-447A-9C87-DA242AB3DF7C}"/>
              </a:ext>
            </a:extLst>
          </p:cNvPr>
          <p:cNvSpPr txBox="1">
            <a:spLocks noChangeArrowheads="1"/>
          </p:cNvSpPr>
          <p:nvPr/>
        </p:nvSpPr>
        <p:spPr bwMode="auto">
          <a:xfrm>
            <a:off x="3648075" y="1950334"/>
            <a:ext cx="489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ctr" eaLnBrk="1" hangingPunct="1"/>
            <a:r>
              <a:rPr lang="es-CO" altLang="es-CO" sz="1800" b="1" dirty="0"/>
              <a:t>ARTÍCULO 192 CÓDIGO ELECTORAL</a:t>
            </a:r>
          </a:p>
        </p:txBody>
      </p:sp>
      <p:pic>
        <p:nvPicPr>
          <p:cNvPr id="11" name="Imagen 10">
            <a:extLst>
              <a:ext uri="{FF2B5EF4-FFF2-40B4-BE49-F238E27FC236}">
                <a16:creationId xmlns:a16="http://schemas.microsoft.com/office/drawing/2014/main" id="{ABAB8F81-23B6-46A8-A2A3-7309277621A2}"/>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747358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0175F-51EA-4842-86CB-508E75640417}"/>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7A675707-A723-414F-B74C-BB7404624AE9}"/>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D94EFC4E-00E1-4C14-A503-EFA20F184D1A}"/>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79E12BD7-53C8-4873-A57A-91B6FD43F845}"/>
              </a:ext>
            </a:extLst>
          </p:cNvPr>
          <p:cNvSpPr/>
          <p:nvPr/>
        </p:nvSpPr>
        <p:spPr>
          <a:xfrm>
            <a:off x="2073198" y="1037979"/>
            <a:ext cx="8045604" cy="954107"/>
          </a:xfrm>
          <a:prstGeom prst="rect">
            <a:avLst/>
          </a:prstGeom>
        </p:spPr>
        <p:txBody>
          <a:bodyPr wrap="square">
            <a:spAutoFit/>
          </a:bodyPr>
          <a:lstStyle/>
          <a:p>
            <a:pPr algn="ctr"/>
            <a:r>
              <a:rPr lang="es-CO" sz="2800" b="1" dirty="0"/>
              <a:t>RECLAMACIONES ELECTORALES ANTE LAS</a:t>
            </a:r>
          </a:p>
          <a:p>
            <a:pPr algn="ctr"/>
            <a:r>
              <a:rPr lang="es-CO" sz="2800" b="1" dirty="0"/>
              <a:t>COMISIONES ESCRUTADORAS</a:t>
            </a:r>
          </a:p>
        </p:txBody>
      </p:sp>
      <p:pic>
        <p:nvPicPr>
          <p:cNvPr id="6" name="Picture 2" descr="Imagen relacionada">
            <a:extLst>
              <a:ext uri="{FF2B5EF4-FFF2-40B4-BE49-F238E27FC236}">
                <a16:creationId xmlns:a16="http://schemas.microsoft.com/office/drawing/2014/main" id="{949D8AB6-15C5-491F-BCC3-35413A15C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143" y="2908839"/>
            <a:ext cx="2760502" cy="238047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34E07286-4C19-437D-9739-09000C2ACF01}"/>
              </a:ext>
            </a:extLst>
          </p:cNvPr>
          <p:cNvSpPr txBox="1">
            <a:spLocks noChangeArrowheads="1"/>
          </p:cNvSpPr>
          <p:nvPr/>
        </p:nvSpPr>
        <p:spPr bwMode="auto">
          <a:xfrm>
            <a:off x="4325844" y="2250755"/>
            <a:ext cx="74505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CUARTA</a:t>
            </a:r>
          </a:p>
          <a:p>
            <a:pPr algn="just" eaLnBrk="1" hangingPunct="1">
              <a:spcBef>
                <a:spcPct val="50000"/>
              </a:spcBef>
            </a:pPr>
            <a:r>
              <a:rPr lang="es-MX" altLang="es-CO" sz="1600" dirty="0"/>
              <a:t>Cuando se haya destruido o perdido los votos emitidos en las urnas y no existiere acta de escrutinio en la que conste el resultado de las votaciones</a:t>
            </a:r>
            <a:endParaRPr lang="es-ES" altLang="es-CO" sz="1600" dirty="0"/>
          </a:p>
        </p:txBody>
      </p:sp>
      <p:sp>
        <p:nvSpPr>
          <p:cNvPr id="8" name="Text Box 3">
            <a:extLst>
              <a:ext uri="{FF2B5EF4-FFF2-40B4-BE49-F238E27FC236}">
                <a16:creationId xmlns:a16="http://schemas.microsoft.com/office/drawing/2014/main" id="{A0C916BD-CA67-4DFD-8929-A553D4A0ACC7}"/>
              </a:ext>
            </a:extLst>
          </p:cNvPr>
          <p:cNvSpPr txBox="1">
            <a:spLocks noChangeArrowheads="1"/>
          </p:cNvSpPr>
          <p:nvPr/>
        </p:nvSpPr>
        <p:spPr bwMode="auto">
          <a:xfrm>
            <a:off x="4327282" y="3294695"/>
            <a:ext cx="72941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QUINTA  </a:t>
            </a:r>
            <a:endParaRPr lang="es-MX" altLang="es-CO" sz="1600" b="1" dirty="0">
              <a:solidFill>
                <a:srgbClr val="FF6600"/>
              </a:solidFill>
            </a:endParaRPr>
          </a:p>
          <a:p>
            <a:pPr algn="just" eaLnBrk="1" hangingPunct="1">
              <a:spcBef>
                <a:spcPct val="50000"/>
              </a:spcBef>
            </a:pPr>
            <a:r>
              <a:rPr lang="es-MX" altLang="es-CO" sz="1600" dirty="0"/>
              <a:t>Cuando el número de sufragantes de una mesa exceda al número de ciudadanos que podían votar en ella</a:t>
            </a:r>
            <a:endParaRPr lang="es-ES" altLang="es-CO" sz="1600" dirty="0"/>
          </a:p>
        </p:txBody>
      </p:sp>
      <p:sp>
        <p:nvSpPr>
          <p:cNvPr id="9" name="Text Box 4">
            <a:extLst>
              <a:ext uri="{FF2B5EF4-FFF2-40B4-BE49-F238E27FC236}">
                <a16:creationId xmlns:a16="http://schemas.microsoft.com/office/drawing/2014/main" id="{1820CF8B-B12C-4B3F-85D0-03364654E2DB}"/>
              </a:ext>
            </a:extLst>
          </p:cNvPr>
          <p:cNvSpPr txBox="1">
            <a:spLocks noChangeArrowheads="1"/>
          </p:cNvSpPr>
          <p:nvPr/>
        </p:nvSpPr>
        <p:spPr bwMode="auto">
          <a:xfrm>
            <a:off x="4327282" y="4385382"/>
            <a:ext cx="72821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SEXTA </a:t>
            </a:r>
            <a:endParaRPr lang="es-MX" altLang="es-CO" sz="1600" b="1" dirty="0">
              <a:solidFill>
                <a:srgbClr val="FF6600"/>
              </a:solidFill>
            </a:endParaRPr>
          </a:p>
          <a:p>
            <a:pPr algn="just" eaLnBrk="1" hangingPunct="1">
              <a:spcBef>
                <a:spcPct val="50000"/>
              </a:spcBef>
            </a:pPr>
            <a:r>
              <a:rPr lang="es-MX" altLang="es-CO" sz="1600" dirty="0"/>
              <a:t>Cuando el número de votantes en una Cabecera Municipal, un Corregimiento, una Inspección de Policía o un Sector Rural , exceda al total de cédulas aptas para votar en dicha cabecera, Corregimiento, Inspección de Policía o Sector Rural, según los respectivos Censos Electorales. </a:t>
            </a:r>
            <a:endParaRPr lang="es-ES" altLang="es-CO" sz="1600" dirty="0"/>
          </a:p>
        </p:txBody>
      </p:sp>
      <p:pic>
        <p:nvPicPr>
          <p:cNvPr id="10" name="Imagen 9">
            <a:extLst>
              <a:ext uri="{FF2B5EF4-FFF2-40B4-BE49-F238E27FC236}">
                <a16:creationId xmlns:a16="http://schemas.microsoft.com/office/drawing/2014/main" id="{189493C6-8F2D-4561-8F74-6D3B2AFA8C81}"/>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518224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10AA0-2B3D-451E-9825-48B1B09514F8}"/>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2FF2EDF9-AA53-4C3F-896F-F250CD9A09DC}"/>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153D4482-E3A5-4B27-B89E-21D4A98CFF46}"/>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6ACE5F3D-B92E-4C8C-95E7-D72C93F7A52E}"/>
              </a:ext>
            </a:extLst>
          </p:cNvPr>
          <p:cNvSpPr/>
          <p:nvPr/>
        </p:nvSpPr>
        <p:spPr>
          <a:xfrm>
            <a:off x="2073198" y="1018132"/>
            <a:ext cx="8045604" cy="954107"/>
          </a:xfrm>
          <a:prstGeom prst="rect">
            <a:avLst/>
          </a:prstGeom>
        </p:spPr>
        <p:txBody>
          <a:bodyPr wrap="square">
            <a:spAutoFit/>
          </a:bodyPr>
          <a:lstStyle/>
          <a:p>
            <a:pPr algn="ctr"/>
            <a:r>
              <a:rPr lang="es-CO" sz="2800" b="1" dirty="0"/>
              <a:t>RECLAMACIONES ELECTORALES ANTE LAS</a:t>
            </a:r>
          </a:p>
          <a:p>
            <a:pPr algn="ctr"/>
            <a:r>
              <a:rPr lang="es-CO" sz="2800" b="1" dirty="0"/>
              <a:t>COMISIONES ESCRUTADORAS</a:t>
            </a:r>
          </a:p>
        </p:txBody>
      </p:sp>
      <p:pic>
        <p:nvPicPr>
          <p:cNvPr id="6" name="Picture 4" descr="Resultado de imagen para audiencia dibujo">
            <a:extLst>
              <a:ext uri="{FF2B5EF4-FFF2-40B4-BE49-F238E27FC236}">
                <a16:creationId xmlns:a16="http://schemas.microsoft.com/office/drawing/2014/main" id="{564E1E62-A26C-49B3-86EE-FEC5551FA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34" y="2857500"/>
            <a:ext cx="2717956"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4">
            <a:extLst>
              <a:ext uri="{FF2B5EF4-FFF2-40B4-BE49-F238E27FC236}">
                <a16:creationId xmlns:a16="http://schemas.microsoft.com/office/drawing/2014/main" id="{6A631C99-0F73-4162-8CEE-EC1C62B90B7B}"/>
              </a:ext>
            </a:extLst>
          </p:cNvPr>
          <p:cNvSpPr txBox="1">
            <a:spLocks noChangeArrowheads="1"/>
          </p:cNvSpPr>
          <p:nvPr/>
        </p:nvSpPr>
        <p:spPr bwMode="auto">
          <a:xfrm>
            <a:off x="3517231" y="2204249"/>
            <a:ext cx="8429625"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lnSpc>
                <a:spcPct val="80000"/>
              </a:lnSpc>
              <a:spcBef>
                <a:spcPct val="50000"/>
              </a:spcBef>
            </a:pPr>
            <a:r>
              <a:rPr lang="es-MX" altLang="es-CO" sz="1600" b="1" dirty="0">
                <a:solidFill>
                  <a:srgbClr val="40B681"/>
                </a:solidFill>
              </a:rPr>
              <a:t>SÉPTIMA</a:t>
            </a:r>
          </a:p>
          <a:p>
            <a:pPr algn="just" eaLnBrk="1" hangingPunct="1">
              <a:lnSpc>
                <a:spcPct val="90000"/>
              </a:lnSpc>
              <a:spcBef>
                <a:spcPct val="50000"/>
              </a:spcBef>
            </a:pPr>
            <a:r>
              <a:rPr lang="es-MX" altLang="es-CO" sz="1600" dirty="0"/>
              <a:t>Cuando los pliegos electorales se hayan recibido extemporáneamente, a menos que el retardo obedezca a circunstancias de violencia, fuerza mayor o caso fortuito, certificados por funcionario público competente, o a hechos imputables a los funcionarios encargados de recibir los pliegos</a:t>
            </a:r>
            <a:endParaRPr lang="es-ES" altLang="es-CO" sz="1600" dirty="0"/>
          </a:p>
        </p:txBody>
      </p:sp>
      <p:sp>
        <p:nvSpPr>
          <p:cNvPr id="8" name="Text Box 45">
            <a:extLst>
              <a:ext uri="{FF2B5EF4-FFF2-40B4-BE49-F238E27FC236}">
                <a16:creationId xmlns:a16="http://schemas.microsoft.com/office/drawing/2014/main" id="{5977EBFF-A8D4-4553-A06A-10D811247763}"/>
              </a:ext>
            </a:extLst>
          </p:cNvPr>
          <p:cNvSpPr txBox="1">
            <a:spLocks noChangeArrowheads="1"/>
          </p:cNvSpPr>
          <p:nvPr/>
        </p:nvSpPr>
        <p:spPr bwMode="auto">
          <a:xfrm>
            <a:off x="3517232" y="3592899"/>
            <a:ext cx="8429625" cy="100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lnSpc>
                <a:spcPct val="80000"/>
              </a:lnSpc>
              <a:spcBef>
                <a:spcPct val="50000"/>
              </a:spcBef>
            </a:pPr>
            <a:r>
              <a:rPr lang="es-MX" altLang="es-CO" sz="1600" b="1" dirty="0">
                <a:solidFill>
                  <a:srgbClr val="40B681"/>
                </a:solidFill>
              </a:rPr>
              <a:t>OCTAVA</a:t>
            </a:r>
          </a:p>
          <a:p>
            <a:pPr algn="just" eaLnBrk="1" hangingPunct="1">
              <a:lnSpc>
                <a:spcPct val="80000"/>
              </a:lnSpc>
              <a:spcBef>
                <a:spcPct val="50000"/>
              </a:spcBef>
            </a:pPr>
            <a:r>
              <a:rPr lang="es-MX" altLang="es-CO" sz="1600" dirty="0"/>
              <a:t>Cuando el acta se extienda y firme en sitio distinto del lugar o local en donde deba funcionar la respectiva Corporación Escrutadora, salvo justificación certificada por el funcionario electoral competente.</a:t>
            </a:r>
            <a:endParaRPr lang="es-ES" altLang="es-CO" sz="1600" dirty="0"/>
          </a:p>
        </p:txBody>
      </p:sp>
      <p:sp>
        <p:nvSpPr>
          <p:cNvPr id="9" name="Text Box 46">
            <a:extLst>
              <a:ext uri="{FF2B5EF4-FFF2-40B4-BE49-F238E27FC236}">
                <a16:creationId xmlns:a16="http://schemas.microsoft.com/office/drawing/2014/main" id="{8E5D3C88-F4A5-49E0-804C-7E5E0547FB1E}"/>
              </a:ext>
            </a:extLst>
          </p:cNvPr>
          <p:cNvSpPr txBox="1">
            <a:spLocks noChangeArrowheads="1"/>
          </p:cNvSpPr>
          <p:nvPr/>
        </p:nvSpPr>
        <p:spPr bwMode="auto">
          <a:xfrm>
            <a:off x="3517233" y="4767549"/>
            <a:ext cx="84296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lnSpc>
                <a:spcPct val="80000"/>
              </a:lnSpc>
              <a:spcBef>
                <a:spcPct val="50000"/>
              </a:spcBef>
            </a:pPr>
            <a:r>
              <a:rPr lang="es-MX" altLang="es-CO" sz="1600" b="1" dirty="0">
                <a:solidFill>
                  <a:srgbClr val="40B681"/>
                </a:solidFill>
              </a:rPr>
              <a:t>NOVENA </a:t>
            </a:r>
            <a:endParaRPr lang="es-MX" altLang="es-CO" sz="1600" b="1" dirty="0">
              <a:solidFill>
                <a:srgbClr val="FF6600"/>
              </a:solidFill>
            </a:endParaRPr>
          </a:p>
          <a:p>
            <a:pPr algn="just" eaLnBrk="1" hangingPunct="1">
              <a:lnSpc>
                <a:spcPct val="80000"/>
              </a:lnSpc>
              <a:spcBef>
                <a:spcPct val="50000"/>
              </a:spcBef>
            </a:pPr>
            <a:r>
              <a:rPr lang="es-MX" altLang="es-CO" sz="1600" dirty="0"/>
              <a:t>Cuando la lista de candidatos no se haya inscrito o modificado en la oportunidad legal o cuando los candidatos no hubieren expresado su aceptación y prestando el Juramento correspondiente dentro de los términos señalados por la Ley para la Inscripción para la modificación, según el caso.</a:t>
            </a:r>
            <a:endParaRPr lang="es-ES" altLang="es-CO" sz="1600" dirty="0"/>
          </a:p>
        </p:txBody>
      </p:sp>
      <p:pic>
        <p:nvPicPr>
          <p:cNvPr id="11" name="Imagen 10">
            <a:extLst>
              <a:ext uri="{FF2B5EF4-FFF2-40B4-BE49-F238E27FC236}">
                <a16:creationId xmlns:a16="http://schemas.microsoft.com/office/drawing/2014/main" id="{5137E972-87BE-49B5-9BEA-10DF8CEE4A1D}"/>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1903887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490A4-7A33-412D-9642-CB9C19EBBE3C}"/>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FC683A63-6CEF-4F9B-9AD1-991BDE84F9C1}"/>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47D1B4B9-8ED1-43EB-B970-EF4A437CEA7C}"/>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B18ACBBE-1EAF-4957-B37D-A6D549F61488}"/>
              </a:ext>
            </a:extLst>
          </p:cNvPr>
          <p:cNvSpPr/>
          <p:nvPr/>
        </p:nvSpPr>
        <p:spPr>
          <a:xfrm>
            <a:off x="2073198" y="1104481"/>
            <a:ext cx="8045604" cy="954107"/>
          </a:xfrm>
          <a:prstGeom prst="rect">
            <a:avLst/>
          </a:prstGeom>
        </p:spPr>
        <p:txBody>
          <a:bodyPr wrap="square">
            <a:spAutoFit/>
          </a:bodyPr>
          <a:lstStyle/>
          <a:p>
            <a:pPr algn="ctr"/>
            <a:r>
              <a:rPr lang="es-CO" sz="2800" b="1" dirty="0"/>
              <a:t>RECLAMACIONES ELECTORALES ANTE LAS</a:t>
            </a:r>
          </a:p>
          <a:p>
            <a:pPr algn="ctr"/>
            <a:r>
              <a:rPr lang="es-CO" sz="2800" b="1" dirty="0"/>
              <a:t>COMISIONES ESCRUTADORAS</a:t>
            </a:r>
          </a:p>
        </p:txBody>
      </p:sp>
      <p:pic>
        <p:nvPicPr>
          <p:cNvPr id="6" name="Picture 2" descr="Imagen relacionada">
            <a:extLst>
              <a:ext uri="{FF2B5EF4-FFF2-40B4-BE49-F238E27FC236}">
                <a16:creationId xmlns:a16="http://schemas.microsoft.com/office/drawing/2014/main" id="{A2CAE211-D30D-4A50-ADF5-4EDF0EC39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93552"/>
            <a:ext cx="2609134" cy="2249942"/>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B277EDFB-D095-4761-8F39-5022172D009D}"/>
              </a:ext>
            </a:extLst>
          </p:cNvPr>
          <p:cNvSpPr txBox="1">
            <a:spLocks noChangeArrowheads="1"/>
          </p:cNvSpPr>
          <p:nvPr/>
        </p:nvSpPr>
        <p:spPr bwMode="auto">
          <a:xfrm>
            <a:off x="3590924" y="2322526"/>
            <a:ext cx="8143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eaLnBrk="1" hangingPunct="1">
              <a:spcBef>
                <a:spcPct val="50000"/>
              </a:spcBef>
            </a:pPr>
            <a:r>
              <a:rPr lang="es-MX" altLang="es-CO" sz="1600" b="1" dirty="0">
                <a:solidFill>
                  <a:srgbClr val="40B681"/>
                </a:solidFill>
              </a:rPr>
              <a:t>DÉCIMA </a:t>
            </a:r>
          </a:p>
          <a:p>
            <a:pPr algn="just" eaLnBrk="1" hangingPunct="1">
              <a:spcBef>
                <a:spcPct val="50000"/>
              </a:spcBef>
            </a:pPr>
            <a:r>
              <a:rPr lang="es-MX" altLang="es-CO" sz="1600" dirty="0"/>
              <a:t>Cuando en un Jurado de votación se computen votos a favor de los candidatos a que se refiere el artículo 151 C.E. </a:t>
            </a:r>
            <a:endParaRPr lang="es-ES" altLang="es-CO" sz="1600" dirty="0"/>
          </a:p>
        </p:txBody>
      </p:sp>
      <p:sp>
        <p:nvSpPr>
          <p:cNvPr id="8" name="Text Box 3">
            <a:extLst>
              <a:ext uri="{FF2B5EF4-FFF2-40B4-BE49-F238E27FC236}">
                <a16:creationId xmlns:a16="http://schemas.microsoft.com/office/drawing/2014/main" id="{3869BA41-D87C-46C8-B483-17B3F22E2C8D}"/>
              </a:ext>
            </a:extLst>
          </p:cNvPr>
          <p:cNvSpPr txBox="1">
            <a:spLocks noChangeArrowheads="1"/>
          </p:cNvSpPr>
          <p:nvPr/>
        </p:nvSpPr>
        <p:spPr bwMode="auto">
          <a:xfrm>
            <a:off x="3590925" y="3414814"/>
            <a:ext cx="8143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DÉCIMA PRIMERA </a:t>
            </a:r>
            <a:endParaRPr lang="es-MX" altLang="es-CO" sz="1600" b="1" dirty="0">
              <a:solidFill>
                <a:srgbClr val="FF6600"/>
              </a:solidFill>
            </a:endParaRPr>
          </a:p>
          <a:p>
            <a:pPr algn="just" eaLnBrk="1" hangingPunct="1">
              <a:spcBef>
                <a:spcPct val="50000"/>
              </a:spcBef>
            </a:pPr>
            <a:r>
              <a:rPr lang="es-MX" altLang="es-CO" sz="1600" dirty="0"/>
              <a:t>Cuando aparezca de manifiesto que en las actas de Escrutinios se incurrió en error aritmético al sumar los votos consignados en ella.</a:t>
            </a:r>
            <a:endParaRPr lang="es-ES" altLang="es-CO" sz="1600" dirty="0"/>
          </a:p>
        </p:txBody>
      </p:sp>
      <p:sp>
        <p:nvSpPr>
          <p:cNvPr id="9" name="Text Box 4">
            <a:extLst>
              <a:ext uri="{FF2B5EF4-FFF2-40B4-BE49-F238E27FC236}">
                <a16:creationId xmlns:a16="http://schemas.microsoft.com/office/drawing/2014/main" id="{AC9FCF46-72E3-4B57-8EE3-2994EE2D91D0}"/>
              </a:ext>
            </a:extLst>
          </p:cNvPr>
          <p:cNvSpPr txBox="1">
            <a:spLocks noChangeArrowheads="1"/>
          </p:cNvSpPr>
          <p:nvPr/>
        </p:nvSpPr>
        <p:spPr bwMode="auto">
          <a:xfrm>
            <a:off x="3621505" y="4507102"/>
            <a:ext cx="81438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algn="just" eaLnBrk="1" hangingPunct="1">
              <a:spcBef>
                <a:spcPct val="50000"/>
              </a:spcBef>
            </a:pPr>
            <a:r>
              <a:rPr lang="es-MX" altLang="es-CO" sz="1600" b="1" dirty="0">
                <a:solidFill>
                  <a:srgbClr val="40B681"/>
                </a:solidFill>
              </a:rPr>
              <a:t>DÉCIMA SEGUNDA </a:t>
            </a:r>
            <a:endParaRPr lang="es-MX" altLang="es-CO" sz="1600" b="1" dirty="0">
              <a:solidFill>
                <a:srgbClr val="FF6600"/>
              </a:solidFill>
            </a:endParaRPr>
          </a:p>
          <a:p>
            <a:pPr algn="just" eaLnBrk="1" hangingPunct="1">
              <a:spcBef>
                <a:spcPct val="50000"/>
              </a:spcBef>
            </a:pPr>
            <a:r>
              <a:rPr lang="es-MX" altLang="es-CO" sz="1600" dirty="0"/>
              <a:t>Cuando con base en las papeletas de votación (Hoy tarjetas Electorales) y en las diligencias de inscripción aparezca de manera clara e inequívoca que en las actas de escrutinios se incurrió en error al anotar los nombres o apellidos de uno o más candidatos</a:t>
            </a:r>
            <a:endParaRPr lang="es-ES" altLang="es-CO" sz="1600" dirty="0"/>
          </a:p>
        </p:txBody>
      </p:sp>
      <p:pic>
        <p:nvPicPr>
          <p:cNvPr id="10" name="Imagen 9">
            <a:extLst>
              <a:ext uri="{FF2B5EF4-FFF2-40B4-BE49-F238E27FC236}">
                <a16:creationId xmlns:a16="http://schemas.microsoft.com/office/drawing/2014/main" id="{E6610BAF-6025-4DDD-85C2-9601FF092A07}"/>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7582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FF82D-3CB6-4567-BE9C-EBB8725189AD}"/>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D3AA9EE-57E7-4CD4-A9DF-A21C42B071FB}"/>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394E854D-6B20-4B63-8F02-F42517641F06}"/>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CuadroTexto 4">
            <a:extLst>
              <a:ext uri="{FF2B5EF4-FFF2-40B4-BE49-F238E27FC236}">
                <a16:creationId xmlns:a16="http://schemas.microsoft.com/office/drawing/2014/main" id="{ECADE807-6E71-4FDB-92FA-1297930A33BD}"/>
              </a:ext>
            </a:extLst>
          </p:cNvPr>
          <p:cNvSpPr txBox="1"/>
          <p:nvPr/>
        </p:nvSpPr>
        <p:spPr>
          <a:xfrm>
            <a:off x="2622727" y="975167"/>
            <a:ext cx="6805517" cy="769441"/>
          </a:xfrm>
          <a:prstGeom prst="rect">
            <a:avLst/>
          </a:prstGeom>
          <a:noFill/>
        </p:spPr>
        <p:txBody>
          <a:bodyPr wrap="none" rtlCol="0">
            <a:spAutoFit/>
          </a:bodyPr>
          <a:lstStyle/>
          <a:p>
            <a:r>
              <a:rPr lang="es-ES_tradnl" sz="4400" b="1" dirty="0"/>
              <a:t>Art. 192 del Código Electoral</a:t>
            </a:r>
          </a:p>
        </p:txBody>
      </p:sp>
      <p:sp>
        <p:nvSpPr>
          <p:cNvPr id="6" name="Rectángulo 5">
            <a:extLst>
              <a:ext uri="{FF2B5EF4-FFF2-40B4-BE49-F238E27FC236}">
                <a16:creationId xmlns:a16="http://schemas.microsoft.com/office/drawing/2014/main" id="{4925A3DD-97B8-4CAA-8B72-16B6607DF81E}"/>
              </a:ext>
            </a:extLst>
          </p:cNvPr>
          <p:cNvSpPr/>
          <p:nvPr/>
        </p:nvSpPr>
        <p:spPr>
          <a:xfrm>
            <a:off x="856588" y="1911879"/>
            <a:ext cx="10337793" cy="3754874"/>
          </a:xfrm>
          <a:prstGeom prst="rect">
            <a:avLst/>
          </a:prstGeom>
        </p:spPr>
        <p:txBody>
          <a:bodyPr wrap="square">
            <a:spAutoFit/>
          </a:bodyPr>
          <a:lstStyle/>
          <a:p>
            <a:pPr marL="285750" indent="-285750" algn="just">
              <a:buFont typeface="Arial" charset="0"/>
              <a:buChar char="•"/>
            </a:pPr>
            <a:r>
              <a:rPr lang="es-ES_tradnl" sz="1400" b="0" i="0" dirty="0">
                <a:solidFill>
                  <a:srgbClr val="4B4949"/>
                </a:solidFill>
                <a:effectLst/>
              </a:rPr>
              <a:t>Si las corporaciones escrutadoras encontraren fundadas las reclamaciones deberán ordenar en el mismo acto que las actas o registros afectados se excluyan del computo de votos y de los escrutinios respectivos.</a:t>
            </a:r>
          </a:p>
          <a:p>
            <a:pPr marL="285750" indent="-285750" algn="just">
              <a:buFont typeface="Arial" charset="0"/>
              <a:buChar char="•"/>
            </a:pPr>
            <a:endParaRPr lang="es-ES_tradnl" sz="1400" b="0" i="0" dirty="0">
              <a:solidFill>
                <a:srgbClr val="4B4949"/>
              </a:solidFill>
              <a:effectLst/>
            </a:endParaRPr>
          </a:p>
          <a:p>
            <a:pPr marL="285750" indent="-285750" algn="just">
              <a:buFont typeface="Arial" charset="0"/>
              <a:buChar char="•"/>
            </a:pPr>
            <a:r>
              <a:rPr lang="es-ES_tradnl" sz="1400" b="0" i="0" dirty="0">
                <a:solidFill>
                  <a:srgbClr val="4B4949"/>
                </a:solidFill>
                <a:effectLst/>
              </a:rPr>
              <a:t>Si las corporaciones escrutadoras encontraren fundadas las reclamaciones deberán ordenar en el mismo acto que las actas o registros afectados se excluyan del cómputo de votos y de los escrutinios respectivos.</a:t>
            </a:r>
          </a:p>
          <a:p>
            <a:pPr marL="285750" indent="-285750" algn="just">
              <a:buFont typeface="Arial" charset="0"/>
              <a:buChar char="•"/>
            </a:pPr>
            <a:endParaRPr lang="es-ES_tradnl" sz="1400" b="0" i="0" dirty="0">
              <a:solidFill>
                <a:srgbClr val="4B4949"/>
              </a:solidFill>
              <a:effectLst/>
            </a:endParaRPr>
          </a:p>
          <a:p>
            <a:pPr marL="285750" indent="-285750" algn="just">
              <a:buFont typeface="Arial" charset="0"/>
              <a:buChar char="•"/>
            </a:pPr>
            <a:r>
              <a:rPr lang="es-ES_tradnl" sz="1400" b="0" i="0" dirty="0">
                <a:solidFill>
                  <a:srgbClr val="4B4949"/>
                </a:solidFill>
                <a:effectLst/>
              </a:rPr>
              <a:t>Si las corporaciones escrutadoras encontraren fundadas las reclamaciones con base en las causales 11 y 12 de este artículo, en el mismo acto decretarán también su corrección correspondiente.</a:t>
            </a:r>
          </a:p>
          <a:p>
            <a:pPr marL="285750" indent="-285750" algn="just">
              <a:buFont typeface="Arial" charset="0"/>
              <a:buChar char="•"/>
            </a:pPr>
            <a:endParaRPr lang="es-ES_tradnl" sz="1400" b="0" i="0" dirty="0">
              <a:solidFill>
                <a:srgbClr val="4B4949"/>
              </a:solidFill>
              <a:effectLst/>
            </a:endParaRPr>
          </a:p>
          <a:p>
            <a:pPr marL="285750" indent="-285750" algn="just">
              <a:buFont typeface="Arial" charset="0"/>
              <a:buChar char="•"/>
            </a:pPr>
            <a:r>
              <a:rPr lang="es-ES_tradnl" sz="1400" b="0" i="0" dirty="0">
                <a:solidFill>
                  <a:srgbClr val="4B4949"/>
                </a:solidFill>
                <a:effectLst/>
              </a:rPr>
              <a:t>La exclusión de un principal no afecta a los suplentes si la causa fuere la carencia de alguna calidad constitucional o legal del candidato o su inhabilidad para ser elegido. Igualmente, la exclusión de los suplentes o de algunos de estos, no afecta al principal ni a los demás suplentes, según el caso. Cuando se excluya al principal que encabezó una lista, por las causas señaladas en el inciso anterior, se llamará a ocupar el cargo al primer suplente de la lista.</a:t>
            </a:r>
          </a:p>
          <a:p>
            <a:pPr marL="285750" indent="-285750" algn="just">
              <a:buFont typeface="Arial" charset="0"/>
              <a:buChar char="•"/>
            </a:pPr>
            <a:endParaRPr lang="es-ES_tradnl" sz="1400" b="0" i="0" dirty="0">
              <a:solidFill>
                <a:srgbClr val="4B4949"/>
              </a:solidFill>
              <a:effectLst/>
            </a:endParaRPr>
          </a:p>
          <a:p>
            <a:pPr marL="285750" indent="-285750" algn="just">
              <a:buFont typeface="Arial" charset="0"/>
              <a:buChar char="•"/>
            </a:pPr>
            <a:r>
              <a:rPr lang="es-ES_tradnl" sz="1400" b="0" i="0" dirty="0">
                <a:solidFill>
                  <a:srgbClr val="4B4949"/>
                </a:solidFill>
                <a:effectLst/>
              </a:rPr>
              <a:t>Si las corporaciones escrutadoras no encontraren fundadas las reclamaciones, lo declararán así por resolución motivada. Esta resolución se notificará inmediatamente en estrados y contra ella el peticionario o interesado podrá apelar por escrito antes de que termine la diligencia de escrutinios y allí mismo deberá concederse el recurso en el efecto suspensivo.</a:t>
            </a:r>
          </a:p>
        </p:txBody>
      </p:sp>
      <p:pic>
        <p:nvPicPr>
          <p:cNvPr id="7" name="Imagen 6">
            <a:extLst>
              <a:ext uri="{FF2B5EF4-FFF2-40B4-BE49-F238E27FC236}">
                <a16:creationId xmlns:a16="http://schemas.microsoft.com/office/drawing/2014/main" id="{D33EFE3A-04DC-431C-80E1-4EB829DFB736}"/>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01876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6C2AA-C374-4A99-9937-4D4CA9240C7D}"/>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66D21965-863A-443B-929C-395D28D132FF}"/>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9393974D-622D-4029-A9E9-FA941A7969E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ext Box 2">
            <a:extLst>
              <a:ext uri="{FF2B5EF4-FFF2-40B4-BE49-F238E27FC236}">
                <a16:creationId xmlns:a16="http://schemas.microsoft.com/office/drawing/2014/main" id="{38F37B0E-E592-42D0-992F-01E586EA0006}"/>
              </a:ext>
            </a:extLst>
          </p:cNvPr>
          <p:cNvSpPr txBox="1">
            <a:spLocks noChangeArrowheads="1"/>
          </p:cNvSpPr>
          <p:nvPr/>
        </p:nvSpPr>
        <p:spPr bwMode="auto">
          <a:xfrm>
            <a:off x="2596661" y="1071425"/>
            <a:ext cx="69986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MX" altLang="es-CO" sz="2800" b="1" dirty="0">
                <a:effectLst>
                  <a:outerShdw blurRad="38100" dist="38100" dir="2700000" algn="tl">
                    <a:srgbClr val="000000">
                      <a:alpha val="43137"/>
                    </a:srgbClr>
                  </a:outerShdw>
                </a:effectLst>
                <a:latin typeface="+mn-lt"/>
              </a:rPr>
              <a:t>CAUSALES DE RECLAMACION</a:t>
            </a:r>
            <a:endParaRPr lang="es-ES" altLang="es-CO" sz="2800" b="1" dirty="0">
              <a:effectLst>
                <a:outerShdw blurRad="38100" dist="38100" dir="2700000" algn="tl">
                  <a:srgbClr val="000000">
                    <a:alpha val="43137"/>
                  </a:srgbClr>
                </a:outerShdw>
              </a:effectLst>
              <a:latin typeface="+mn-lt"/>
            </a:endParaRPr>
          </a:p>
        </p:txBody>
      </p:sp>
      <p:sp>
        <p:nvSpPr>
          <p:cNvPr id="7" name="1 CuadroTexto">
            <a:extLst>
              <a:ext uri="{FF2B5EF4-FFF2-40B4-BE49-F238E27FC236}">
                <a16:creationId xmlns:a16="http://schemas.microsoft.com/office/drawing/2014/main" id="{355487BD-3775-452B-A8A6-25D425D43EC5}"/>
              </a:ext>
            </a:extLst>
          </p:cNvPr>
          <p:cNvSpPr txBox="1">
            <a:spLocks noChangeArrowheads="1"/>
          </p:cNvSpPr>
          <p:nvPr/>
        </p:nvSpPr>
        <p:spPr bwMode="auto">
          <a:xfrm>
            <a:off x="463184" y="1825854"/>
            <a:ext cx="11521016" cy="3477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s-CO" altLang="es-CO" sz="2000" b="1" dirty="0"/>
          </a:p>
          <a:p>
            <a:pPr algn="just" eaLnBrk="1" hangingPunct="1"/>
            <a:r>
              <a:rPr lang="es-CO" altLang="es-CO" sz="2000" b="1" dirty="0"/>
              <a:t>ARTÍCULO 193</a:t>
            </a:r>
            <a:r>
              <a:rPr lang="es-CO" altLang="es-CO" sz="2000" dirty="0"/>
              <a:t>.  </a:t>
            </a:r>
            <a:r>
              <a:rPr lang="es-CO" altLang="es-CO" sz="2000" dirty="0">
                <a:solidFill>
                  <a:srgbClr val="FF0000"/>
                </a:solidFill>
                <a:hlinkClick r:id="rId3"/>
              </a:rPr>
              <a:t>Modificado por el art. 16, Ley 62 de 1988</a:t>
            </a:r>
            <a:r>
              <a:rPr lang="es-CO" altLang="es-CO" sz="2000" dirty="0">
                <a:solidFill>
                  <a:srgbClr val="FF0000"/>
                </a:solidFill>
              </a:rPr>
              <a:t>. </a:t>
            </a:r>
          </a:p>
          <a:p>
            <a:pPr algn="just"/>
            <a:endParaRPr lang="es-CO" altLang="es-CO" sz="2000" dirty="0"/>
          </a:p>
          <a:p>
            <a:pPr algn="just"/>
            <a:r>
              <a:rPr lang="es-CO" altLang="es-CO" sz="2000" dirty="0"/>
              <a:t>Las reclamaciones de que trata el artículo anterior, podrán Presentarse por primera vez durante los escrutinios que practican las comisiones escrutadoras distritales, municipales o auxiliares, o durante los escrutinios generales que realizan los Delegados del Consejo Nacional Electoral. Contra las resoluciones que resuelvan las reclamaciones presentadas por primera vez ante los Delegados del Consejo Nacional Electoral, procederá el recurso de apelación en el efecto suspensivo ante dicho Consejo. Durante el trámite y sustentación de la apelación ante el Consejo Nacional Electoral no podrán alegarse causales o motivos distintos de los recursos del mismo.</a:t>
            </a:r>
          </a:p>
          <a:p>
            <a:pPr algn="just" eaLnBrk="1" hangingPunct="1"/>
            <a:endParaRPr lang="es-CO" altLang="es-CO" sz="2000" dirty="0"/>
          </a:p>
        </p:txBody>
      </p:sp>
      <p:pic>
        <p:nvPicPr>
          <p:cNvPr id="8" name="Imagen 7">
            <a:extLst>
              <a:ext uri="{FF2B5EF4-FFF2-40B4-BE49-F238E27FC236}">
                <a16:creationId xmlns:a16="http://schemas.microsoft.com/office/drawing/2014/main" id="{70307551-B1AC-42AF-9526-EA83ECC4FF65}"/>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2148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E031-4DA1-42FE-A2D6-A35ECD1FF55A}"/>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F796E3B3-666D-44D5-84E9-0C1DA879751A}"/>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7E28E01A-B973-46E1-A90D-E7D95190144A}"/>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CuadroTexto 4">
            <a:extLst>
              <a:ext uri="{FF2B5EF4-FFF2-40B4-BE49-F238E27FC236}">
                <a16:creationId xmlns:a16="http://schemas.microsoft.com/office/drawing/2014/main" id="{872180E4-28AC-4F4C-9CC7-65A54F0B8231}"/>
              </a:ext>
            </a:extLst>
          </p:cNvPr>
          <p:cNvSpPr txBox="1"/>
          <p:nvPr/>
        </p:nvSpPr>
        <p:spPr>
          <a:xfrm>
            <a:off x="756634" y="1095409"/>
            <a:ext cx="10249468" cy="830997"/>
          </a:xfrm>
          <a:prstGeom prst="rect">
            <a:avLst/>
          </a:prstGeom>
          <a:noFill/>
        </p:spPr>
        <p:txBody>
          <a:bodyPr wrap="square" rtlCol="0">
            <a:spAutoFit/>
          </a:bodyPr>
          <a:lstStyle/>
          <a:p>
            <a:pPr algn="r"/>
            <a:r>
              <a:rPr lang="es-ES_tradnl" sz="4800" b="1" dirty="0"/>
              <a:t>Instancias para las reclamaciones</a:t>
            </a:r>
          </a:p>
        </p:txBody>
      </p:sp>
      <p:sp>
        <p:nvSpPr>
          <p:cNvPr id="6" name="Text Box 3">
            <a:extLst>
              <a:ext uri="{FF2B5EF4-FFF2-40B4-BE49-F238E27FC236}">
                <a16:creationId xmlns:a16="http://schemas.microsoft.com/office/drawing/2014/main" id="{842DE24A-2C27-4C9D-A34A-B9068BA38FE3}"/>
              </a:ext>
            </a:extLst>
          </p:cNvPr>
          <p:cNvSpPr txBox="1">
            <a:spLocks noChangeArrowheads="1"/>
          </p:cNvSpPr>
          <p:nvPr/>
        </p:nvSpPr>
        <p:spPr bwMode="auto">
          <a:xfrm>
            <a:off x="1440869" y="2428448"/>
            <a:ext cx="8880997" cy="1840504"/>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 typeface="Wingdings" pitchFamily="2" charset="2"/>
              <a:buChar char="v"/>
            </a:pPr>
            <a:r>
              <a:rPr lang="es-MX" altLang="es-CO" sz="1600" dirty="0"/>
              <a:t>Jurados de Votación,  (Artículo 122 del C.E)</a:t>
            </a:r>
          </a:p>
          <a:p>
            <a:pPr eaLnBrk="1" hangingPunct="1">
              <a:lnSpc>
                <a:spcPct val="140000"/>
              </a:lnSpc>
              <a:spcBef>
                <a:spcPct val="50000"/>
              </a:spcBef>
              <a:buFont typeface="Wingdings" pitchFamily="2" charset="2"/>
              <a:buChar char="v"/>
            </a:pPr>
            <a:r>
              <a:rPr lang="es-MX" altLang="es-CO" sz="1600" dirty="0"/>
              <a:t>Distritales y, Municipales y Auxiliares  (Artículos 166, 192 y 193 del C.E.)</a:t>
            </a:r>
          </a:p>
          <a:p>
            <a:pPr eaLnBrk="1" hangingPunct="1">
              <a:lnSpc>
                <a:spcPct val="140000"/>
              </a:lnSpc>
              <a:spcBef>
                <a:spcPct val="50000"/>
              </a:spcBef>
              <a:buFont typeface="Wingdings" pitchFamily="2" charset="2"/>
              <a:buChar char="v"/>
            </a:pPr>
            <a:r>
              <a:rPr lang="es-MX" altLang="es-CO" sz="1600" dirty="0"/>
              <a:t>Delegados del Consejo Nacional Electoral  (Inciso 1ro Artículos 192 C.E.)</a:t>
            </a:r>
          </a:p>
          <a:p>
            <a:pPr eaLnBrk="1" hangingPunct="1">
              <a:lnSpc>
                <a:spcPct val="140000"/>
              </a:lnSpc>
              <a:spcBef>
                <a:spcPct val="50000"/>
              </a:spcBef>
              <a:buFont typeface="Wingdings" pitchFamily="2" charset="2"/>
              <a:buChar char="v"/>
            </a:pPr>
            <a:r>
              <a:rPr lang="es-MX" altLang="es-CO" sz="1600" dirty="0"/>
              <a:t>Consejo Nacional Electoral.</a:t>
            </a:r>
          </a:p>
        </p:txBody>
      </p:sp>
      <p:pic>
        <p:nvPicPr>
          <p:cNvPr id="7" name="Imagen 6">
            <a:extLst>
              <a:ext uri="{FF2B5EF4-FFF2-40B4-BE49-F238E27FC236}">
                <a16:creationId xmlns:a16="http://schemas.microsoft.com/office/drawing/2014/main" id="{959855FC-D248-46AC-B9BE-E000FFA0FFA7}"/>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60711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60" name="Google Shape;160;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61" name="Google Shape;161;p19"/>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62" name="Google Shape;162;p19"/>
          <p:cNvSpPr txBox="1"/>
          <p:nvPr/>
        </p:nvSpPr>
        <p:spPr>
          <a:xfrm>
            <a:off x="3705400" y="1003034"/>
            <a:ext cx="4781200" cy="984845"/>
          </a:xfrm>
          <a:prstGeom prst="rect">
            <a:avLst/>
          </a:prstGeom>
          <a:noFill/>
          <a:ln>
            <a:noFill/>
          </a:ln>
        </p:spPr>
        <p:txBody>
          <a:bodyPr spcFirstLastPara="1" wrap="square" lIns="121900" tIns="121900" rIns="121900" bIns="121900" anchor="t" anchorCtr="0">
            <a:spAutoFit/>
          </a:bodyPr>
          <a:lstStyle/>
          <a:p>
            <a:pPr algn="ctr"/>
            <a:r>
              <a:rPr lang="es" sz="2400" b="1" dirty="0"/>
              <a:t>COMISIONES ESCRUTADORA GENERAL</a:t>
            </a:r>
            <a:endParaRPr sz="2400" b="1" dirty="0"/>
          </a:p>
        </p:txBody>
      </p:sp>
      <p:sp>
        <p:nvSpPr>
          <p:cNvPr id="163" name="Google Shape;163;p19"/>
          <p:cNvSpPr/>
          <p:nvPr/>
        </p:nvSpPr>
        <p:spPr>
          <a:xfrm>
            <a:off x="749033" y="2534183"/>
            <a:ext cx="2783600" cy="1892200"/>
          </a:xfrm>
          <a:prstGeom prst="roundRect">
            <a:avLst>
              <a:gd name="adj" fmla="val 16667"/>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s" sz="2400" dirty="0">
                <a:solidFill>
                  <a:schemeClr val="lt1"/>
                </a:solidFill>
              </a:rPr>
              <a:t>Comisión escrutadora general inicia el martes siguiente de las elecciones</a:t>
            </a:r>
            <a:endParaRPr sz="2400" dirty="0">
              <a:solidFill>
                <a:schemeClr val="lt1"/>
              </a:solidFill>
            </a:endParaRPr>
          </a:p>
        </p:txBody>
      </p:sp>
      <p:sp>
        <p:nvSpPr>
          <p:cNvPr id="164" name="Google Shape;164;p19"/>
          <p:cNvSpPr/>
          <p:nvPr/>
        </p:nvSpPr>
        <p:spPr>
          <a:xfrm>
            <a:off x="8105600" y="2088859"/>
            <a:ext cx="3670800" cy="3520608"/>
          </a:xfrm>
          <a:prstGeom prst="roundRect">
            <a:avLst>
              <a:gd name="adj" fmla="val 16667"/>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s" sz="2400" dirty="0">
                <a:solidFill>
                  <a:schemeClr val="lt1"/>
                </a:solidFill>
              </a:rPr>
              <a:t>Los delegados del Consejo deberán iniciar y adelantar el escrutinio general, aunque no se haya recibido la totalidad de los pliegos electorales de los municipios que integran la suscripción electoral.</a:t>
            </a:r>
            <a:endParaRPr sz="2400" dirty="0">
              <a:solidFill>
                <a:schemeClr val="lt1"/>
              </a:solidFill>
            </a:endParaRPr>
          </a:p>
        </p:txBody>
      </p:sp>
      <p:sp>
        <p:nvSpPr>
          <p:cNvPr id="165" name="Google Shape;165;p19"/>
          <p:cNvSpPr/>
          <p:nvPr/>
        </p:nvSpPr>
        <p:spPr>
          <a:xfrm>
            <a:off x="4419833" y="2482733"/>
            <a:ext cx="2928000" cy="1995100"/>
          </a:xfrm>
          <a:prstGeom prst="roundRect">
            <a:avLst>
              <a:gd name="adj" fmla="val 16667"/>
            </a:avLst>
          </a:prstGeom>
          <a:solidFill>
            <a:srgbClr val="38761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s" sz="2400" dirty="0">
                <a:solidFill>
                  <a:schemeClr val="lt1"/>
                </a:solidFill>
              </a:rPr>
              <a:t>A las 9:00 a.m, en la capital del respectivo departamento.</a:t>
            </a:r>
            <a:endParaRPr sz="2400" dirty="0">
              <a:solidFill>
                <a:schemeClr val="lt1"/>
              </a:solidFill>
            </a:endParaRPr>
          </a:p>
        </p:txBody>
      </p:sp>
      <p:cxnSp>
        <p:nvCxnSpPr>
          <p:cNvPr id="166" name="Google Shape;166;p19"/>
          <p:cNvCxnSpPr>
            <a:cxnSpLocks/>
            <a:stCxn id="163" idx="3"/>
            <a:endCxn id="165" idx="1"/>
          </p:cNvCxnSpPr>
          <p:nvPr/>
        </p:nvCxnSpPr>
        <p:spPr>
          <a:xfrm>
            <a:off x="3532633" y="3480283"/>
            <a:ext cx="887200" cy="12700"/>
          </a:xfrm>
          <a:prstGeom prst="bentConnector3">
            <a:avLst>
              <a:gd name="adj1" fmla="val 50000"/>
            </a:avLst>
          </a:prstGeom>
          <a:noFill/>
          <a:ln w="9525" cap="flat" cmpd="sng">
            <a:solidFill>
              <a:schemeClr val="dk2"/>
            </a:solidFill>
            <a:prstDash val="solid"/>
            <a:round/>
            <a:headEnd type="none" w="med" len="med"/>
            <a:tailEnd type="stealth" w="med" len="med"/>
          </a:ln>
        </p:spPr>
      </p:cxnSp>
      <p:cxnSp>
        <p:nvCxnSpPr>
          <p:cNvPr id="167" name="Google Shape;167;p19"/>
          <p:cNvCxnSpPr>
            <a:cxnSpLocks/>
            <a:stCxn id="165" idx="3"/>
            <a:endCxn id="164" idx="1"/>
          </p:cNvCxnSpPr>
          <p:nvPr/>
        </p:nvCxnSpPr>
        <p:spPr>
          <a:xfrm>
            <a:off x="7347833" y="3480283"/>
            <a:ext cx="757767" cy="368880"/>
          </a:xfrm>
          <a:prstGeom prst="bentConnector3">
            <a:avLst>
              <a:gd name="adj1" fmla="val 50000"/>
            </a:avLst>
          </a:prstGeom>
          <a:noFill/>
          <a:ln w="9525" cap="flat" cmpd="sng">
            <a:solidFill>
              <a:schemeClr val="dk2"/>
            </a:solidFill>
            <a:prstDash val="solid"/>
            <a:round/>
            <a:headEnd type="none" w="med" len="med"/>
            <a:tailEnd type="stealth" w="med" len="med"/>
          </a:ln>
        </p:spPr>
      </p:cxnSp>
      <p:pic>
        <p:nvPicPr>
          <p:cNvPr id="12" name="Imagen 11">
            <a:extLst>
              <a:ext uri="{FF2B5EF4-FFF2-40B4-BE49-F238E27FC236}">
                <a16:creationId xmlns:a16="http://schemas.microsoft.com/office/drawing/2014/main" id="{B9C5E704-73A3-4EE5-8C66-EE4DD1B41738}"/>
              </a:ext>
            </a:extLst>
          </p:cNvPr>
          <p:cNvPicPr>
            <a:picLocks noChangeAspect="1"/>
          </p:cNvPicPr>
          <p:nvPr/>
        </p:nvPicPr>
        <p:blipFill>
          <a:blip r:embed="rId4"/>
          <a:stretch>
            <a:fillRect/>
          </a:stretch>
        </p:blipFill>
        <p:spPr>
          <a:xfrm>
            <a:off x="10852031" y="131683"/>
            <a:ext cx="1200077" cy="9233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49B1-BE5B-4F39-AF84-BEA7E35360D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0B3CF1F-AD64-471F-93C1-6ED13B752F2B}"/>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BF1779C-7051-43DF-9A84-D53F9397C8A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E788780B-24D6-43B3-A1C8-5EA33B85C22D}"/>
              </a:ext>
            </a:extLst>
          </p:cNvPr>
          <p:cNvSpPr txBox="1">
            <a:spLocks/>
          </p:cNvSpPr>
          <p:nvPr/>
        </p:nvSpPr>
        <p:spPr>
          <a:xfrm>
            <a:off x="936469" y="1384517"/>
            <a:ext cx="10515600" cy="1325563"/>
          </a:xfrm>
          <a:prstGeom prst="rect">
            <a:avLst/>
          </a:prstGeom>
        </p:spPr>
        <p:txBody>
          <a:bodyPr spcFirstLastPara="1" vert="horz" wrap="square" lIns="91425" tIns="91425" rIns="91425" bIns="91425" rtlCol="0" anchor="t" anchorCtr="0">
            <a:normAutofit fontScale="775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lang="es-ES_tradnl" sz="6600" b="1" dirty="0">
              <a:latin typeface="+mn-lt"/>
              <a:ea typeface="+mn-ea"/>
              <a:cs typeface="+mn-cs"/>
            </a:endParaRPr>
          </a:p>
          <a:p>
            <a:pPr>
              <a:defRPr/>
            </a:pPr>
            <a:r>
              <a:rPr lang="es-ES_tradnl" sz="6600" b="1" dirty="0">
                <a:latin typeface="+mn-lt"/>
                <a:ea typeface="+mn-ea"/>
                <a:cs typeface="+mn-cs"/>
              </a:rPr>
              <a:t>¿Qué es el escrutinio?</a:t>
            </a:r>
          </a:p>
        </p:txBody>
      </p:sp>
      <p:sp>
        <p:nvSpPr>
          <p:cNvPr id="6" name="Marcador de contenido 3">
            <a:extLst>
              <a:ext uri="{FF2B5EF4-FFF2-40B4-BE49-F238E27FC236}">
                <a16:creationId xmlns:a16="http://schemas.microsoft.com/office/drawing/2014/main" id="{3DE49A9A-2191-46CA-8AB9-C0791002C054}"/>
              </a:ext>
            </a:extLst>
          </p:cNvPr>
          <p:cNvSpPr txBox="1">
            <a:spLocks/>
          </p:cNvSpPr>
          <p:nvPr/>
        </p:nvSpPr>
        <p:spPr>
          <a:xfrm>
            <a:off x="760562" y="2889746"/>
            <a:ext cx="10515600" cy="4351338"/>
          </a:xfrm>
          <a:prstGeom prst="rect">
            <a:avLst/>
          </a:prstGeom>
        </p:spPr>
        <p:txBody>
          <a:bodyPr spcFirstLastPara="1" vert="horz" wrap="square" lIns="91425" tIns="91425" rIns="91425" bIns="91425" rtlCol="0" anchor="t" anchorCtr="0">
            <a:spAutoFit/>
          </a:bodyPr>
          <a:lstStyle>
            <a:lvl1pPr marL="609585" lvl="0" indent="-457189" algn="l" defTabSz="914400" rtl="0" eaLnBrk="1" latinLnBrk="0" hangingPunct="1">
              <a:lnSpc>
                <a:spcPct val="90000"/>
              </a:lnSpc>
              <a:spcBef>
                <a:spcPts val="0"/>
              </a:spcBef>
              <a:spcAft>
                <a:spcPts val="0"/>
              </a:spcAft>
              <a:buSzPts val="1800"/>
              <a:buFont typeface="Arial" panose="020B0604020202020204" pitchFamily="34" charset="0"/>
              <a:buChar char="●"/>
              <a:defRPr sz="2800" kern="1200">
                <a:solidFill>
                  <a:schemeClr val="tx1"/>
                </a:solidFill>
                <a:latin typeface="+mn-lt"/>
                <a:ea typeface="+mn-ea"/>
                <a:cs typeface="+mn-cs"/>
              </a:defRPr>
            </a:lvl1pPr>
            <a:lvl2pPr marL="1219170" lvl="1" indent="-423323" algn="l" defTabSz="914400" rtl="0" eaLnBrk="1" latinLnBrk="0" hangingPunct="1">
              <a:lnSpc>
                <a:spcPct val="90000"/>
              </a:lnSpc>
              <a:spcBef>
                <a:spcPts val="0"/>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0"/>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s-MX" altLang="es-CO" sz="2000" dirty="0">
                <a:latin typeface="Calibri "/>
              </a:rPr>
              <a:t>Función pública mediante la cual se verifican y consolidan los resultados de las votaciones. Consiste en el conteo y consolidación de los votos depositados por cada candidato y lista de candidatos. Mediante el </a:t>
            </a:r>
            <a:r>
              <a:rPr lang="es-MX" altLang="es-CO" sz="2000" b="1" dirty="0">
                <a:solidFill>
                  <a:srgbClr val="A50021"/>
                </a:solidFill>
                <a:latin typeface="Calibri "/>
              </a:rPr>
              <a:t>ESCRUTINIO</a:t>
            </a:r>
            <a:r>
              <a:rPr lang="es-MX" altLang="es-CO" sz="2000" dirty="0">
                <a:latin typeface="Calibri "/>
              </a:rPr>
              <a:t> se declaran oficialmente las elecciones y se entregan las credenciales. </a:t>
            </a:r>
            <a:endParaRPr lang="es-ES" altLang="es-CO" sz="2000" dirty="0">
              <a:latin typeface="Calibri "/>
            </a:endParaRPr>
          </a:p>
        </p:txBody>
      </p:sp>
      <p:pic>
        <p:nvPicPr>
          <p:cNvPr id="7" name="Imagen 6">
            <a:extLst>
              <a:ext uri="{FF2B5EF4-FFF2-40B4-BE49-F238E27FC236}">
                <a16:creationId xmlns:a16="http://schemas.microsoft.com/office/drawing/2014/main" id="{8585E45D-0299-4E57-90F2-77F147BD423E}"/>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88409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E031-4DA1-42FE-A2D6-A35ECD1FF55A}"/>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F796E3B3-666D-44D5-84E9-0C1DA879751A}"/>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7E28E01A-B973-46E1-A90D-E7D95190144A}"/>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CuadroTexto 4">
            <a:extLst>
              <a:ext uri="{FF2B5EF4-FFF2-40B4-BE49-F238E27FC236}">
                <a16:creationId xmlns:a16="http://schemas.microsoft.com/office/drawing/2014/main" id="{872180E4-28AC-4F4C-9CC7-65A54F0B8231}"/>
              </a:ext>
            </a:extLst>
          </p:cNvPr>
          <p:cNvSpPr txBox="1"/>
          <p:nvPr/>
        </p:nvSpPr>
        <p:spPr>
          <a:xfrm>
            <a:off x="756634" y="1095409"/>
            <a:ext cx="10249468" cy="830997"/>
          </a:xfrm>
          <a:prstGeom prst="rect">
            <a:avLst/>
          </a:prstGeom>
          <a:noFill/>
        </p:spPr>
        <p:txBody>
          <a:bodyPr wrap="square" rtlCol="0">
            <a:spAutoFit/>
          </a:bodyPr>
          <a:lstStyle/>
          <a:p>
            <a:pPr algn="ctr"/>
            <a:r>
              <a:rPr lang="es-ES_tradnl" sz="4800" b="1" dirty="0"/>
              <a:t>KIT ELECTORAL</a:t>
            </a:r>
          </a:p>
        </p:txBody>
      </p:sp>
      <p:sp>
        <p:nvSpPr>
          <p:cNvPr id="6" name="Text Box 3">
            <a:hlinkClick r:id="rId3" action="ppaction://hlinkfile"/>
            <a:extLst>
              <a:ext uri="{FF2B5EF4-FFF2-40B4-BE49-F238E27FC236}">
                <a16:creationId xmlns:a16="http://schemas.microsoft.com/office/drawing/2014/main" id="{842DE24A-2C27-4C9D-A34A-B9068BA38FE3}"/>
              </a:ext>
            </a:extLst>
          </p:cNvPr>
          <p:cNvSpPr txBox="1">
            <a:spLocks noChangeArrowheads="1"/>
          </p:cNvSpPr>
          <p:nvPr/>
        </p:nvSpPr>
        <p:spPr bwMode="auto">
          <a:xfrm>
            <a:off x="1415702" y="2428448"/>
            <a:ext cx="8880997" cy="2736647"/>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 typeface="Wingdings" pitchFamily="2" charset="2"/>
              <a:buChar char="v"/>
            </a:pPr>
            <a:r>
              <a:rPr lang="es-MX" altLang="es-CO" sz="1600" dirty="0"/>
              <a:t>Reclamación Escrutinio error aritmético</a:t>
            </a:r>
          </a:p>
          <a:p>
            <a:pPr eaLnBrk="1" hangingPunct="1">
              <a:lnSpc>
                <a:spcPct val="140000"/>
              </a:lnSpc>
              <a:spcBef>
                <a:spcPct val="50000"/>
              </a:spcBef>
              <a:buFont typeface="Wingdings" pitchFamily="2" charset="2"/>
              <a:buChar char="v"/>
            </a:pPr>
            <a:r>
              <a:rPr lang="es-MX" altLang="es-CO" sz="1600" dirty="0"/>
              <a:t>Reclamación causales Art 192 y art 7</a:t>
            </a:r>
          </a:p>
          <a:p>
            <a:pPr eaLnBrk="1" hangingPunct="1">
              <a:lnSpc>
                <a:spcPct val="140000"/>
              </a:lnSpc>
              <a:spcBef>
                <a:spcPct val="50000"/>
              </a:spcBef>
              <a:buFont typeface="Wingdings" pitchFamily="2" charset="2"/>
              <a:buChar char="v"/>
            </a:pPr>
            <a:r>
              <a:rPr lang="es-MX" altLang="es-CO" sz="1600" dirty="0"/>
              <a:t>Nulidades Comisión</a:t>
            </a:r>
          </a:p>
          <a:p>
            <a:pPr eaLnBrk="1" hangingPunct="1">
              <a:lnSpc>
                <a:spcPct val="140000"/>
              </a:lnSpc>
              <a:spcBef>
                <a:spcPct val="50000"/>
              </a:spcBef>
              <a:buFont typeface="Wingdings" pitchFamily="2" charset="2"/>
              <a:buChar char="v"/>
            </a:pPr>
            <a:r>
              <a:rPr lang="es-MX" altLang="es-CO" sz="1600" dirty="0"/>
              <a:t>Formato apelación comisiones escrutadoras </a:t>
            </a:r>
          </a:p>
          <a:p>
            <a:pPr eaLnBrk="1" hangingPunct="1">
              <a:lnSpc>
                <a:spcPct val="140000"/>
              </a:lnSpc>
              <a:spcBef>
                <a:spcPct val="50000"/>
              </a:spcBef>
              <a:buFont typeface="Wingdings" pitchFamily="2" charset="2"/>
              <a:buChar char="v"/>
            </a:pPr>
            <a:endParaRPr lang="es-MX" altLang="es-CO" sz="1600" dirty="0"/>
          </a:p>
          <a:p>
            <a:pPr eaLnBrk="1" hangingPunct="1">
              <a:lnSpc>
                <a:spcPct val="140000"/>
              </a:lnSpc>
              <a:spcBef>
                <a:spcPct val="50000"/>
              </a:spcBef>
              <a:buFont typeface="Wingdings" pitchFamily="2" charset="2"/>
              <a:buChar char="v"/>
            </a:pPr>
            <a:endParaRPr lang="es-MX" altLang="es-CO" sz="1600" dirty="0"/>
          </a:p>
        </p:txBody>
      </p:sp>
      <p:pic>
        <p:nvPicPr>
          <p:cNvPr id="7" name="Imagen 6">
            <a:extLst>
              <a:ext uri="{FF2B5EF4-FFF2-40B4-BE49-F238E27FC236}">
                <a16:creationId xmlns:a16="http://schemas.microsoft.com/office/drawing/2014/main" id="{959855FC-D248-46AC-B9BE-E000FFA0FFA7}"/>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10465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B2E031-4DA1-42FE-A2D6-A35ECD1FF55A}"/>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F796E3B3-666D-44D5-84E9-0C1DA879751A}"/>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7E28E01A-B973-46E1-A90D-E7D95190144A}"/>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CuadroTexto 4">
            <a:extLst>
              <a:ext uri="{FF2B5EF4-FFF2-40B4-BE49-F238E27FC236}">
                <a16:creationId xmlns:a16="http://schemas.microsoft.com/office/drawing/2014/main" id="{872180E4-28AC-4F4C-9CC7-65A54F0B8231}"/>
              </a:ext>
            </a:extLst>
          </p:cNvPr>
          <p:cNvSpPr txBox="1"/>
          <p:nvPr/>
        </p:nvSpPr>
        <p:spPr>
          <a:xfrm>
            <a:off x="756634" y="1095409"/>
            <a:ext cx="10249468" cy="830997"/>
          </a:xfrm>
          <a:prstGeom prst="rect">
            <a:avLst/>
          </a:prstGeom>
          <a:noFill/>
        </p:spPr>
        <p:txBody>
          <a:bodyPr wrap="square" rtlCol="0">
            <a:spAutoFit/>
          </a:bodyPr>
          <a:lstStyle/>
          <a:p>
            <a:pPr algn="ctr"/>
            <a:r>
              <a:rPr lang="es-ES_tradnl" sz="4800" b="1" dirty="0"/>
              <a:t>INFORMACIÓN SOFTWARE AUDITORIA</a:t>
            </a:r>
          </a:p>
        </p:txBody>
      </p:sp>
      <p:sp>
        <p:nvSpPr>
          <p:cNvPr id="6" name="Text Box 3">
            <a:hlinkClick r:id="rId3" action="ppaction://hlinkfile"/>
            <a:extLst>
              <a:ext uri="{FF2B5EF4-FFF2-40B4-BE49-F238E27FC236}">
                <a16:creationId xmlns:a16="http://schemas.microsoft.com/office/drawing/2014/main" id="{842DE24A-2C27-4C9D-A34A-B9068BA38FE3}"/>
              </a:ext>
            </a:extLst>
          </p:cNvPr>
          <p:cNvSpPr txBox="1">
            <a:spLocks noChangeArrowheads="1"/>
          </p:cNvSpPr>
          <p:nvPr/>
        </p:nvSpPr>
        <p:spPr bwMode="auto">
          <a:xfrm>
            <a:off x="1415702" y="2428448"/>
            <a:ext cx="8880997" cy="865365"/>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40000"/>
              </a:lnSpc>
              <a:spcBef>
                <a:spcPct val="50000"/>
              </a:spcBef>
              <a:buFont typeface="Wingdings" pitchFamily="2" charset="2"/>
              <a:buChar char="v"/>
            </a:pPr>
            <a:endParaRPr lang="es-MX" altLang="es-CO" sz="1600" dirty="0"/>
          </a:p>
          <a:p>
            <a:pPr eaLnBrk="1" hangingPunct="1">
              <a:lnSpc>
                <a:spcPct val="140000"/>
              </a:lnSpc>
              <a:spcBef>
                <a:spcPct val="50000"/>
              </a:spcBef>
              <a:buFont typeface="Wingdings" pitchFamily="2" charset="2"/>
              <a:buChar char="v"/>
            </a:pPr>
            <a:endParaRPr lang="es-MX" altLang="es-CO" sz="1600" dirty="0"/>
          </a:p>
        </p:txBody>
      </p:sp>
      <p:pic>
        <p:nvPicPr>
          <p:cNvPr id="7" name="Imagen 6">
            <a:extLst>
              <a:ext uri="{FF2B5EF4-FFF2-40B4-BE49-F238E27FC236}">
                <a16:creationId xmlns:a16="http://schemas.microsoft.com/office/drawing/2014/main" id="{959855FC-D248-46AC-B9BE-E000FFA0FFA7}"/>
              </a:ext>
            </a:extLst>
          </p:cNvPr>
          <p:cNvPicPr>
            <a:picLocks noChangeAspect="1"/>
          </p:cNvPicPr>
          <p:nvPr/>
        </p:nvPicPr>
        <p:blipFill>
          <a:blip r:embed="rId4"/>
          <a:stretch>
            <a:fillRect/>
          </a:stretch>
        </p:blipFill>
        <p:spPr>
          <a:xfrm>
            <a:off x="10852031" y="131683"/>
            <a:ext cx="1200077" cy="923367"/>
          </a:xfrm>
          <a:prstGeom prst="rect">
            <a:avLst/>
          </a:prstGeom>
        </p:spPr>
      </p:pic>
      <p:pic>
        <p:nvPicPr>
          <p:cNvPr id="9" name="Imagen 8">
            <a:extLst>
              <a:ext uri="{FF2B5EF4-FFF2-40B4-BE49-F238E27FC236}">
                <a16:creationId xmlns:a16="http://schemas.microsoft.com/office/drawing/2014/main" id="{D9E5CF41-41AF-436E-A000-D644A279FC2D}"/>
              </a:ext>
            </a:extLst>
          </p:cNvPr>
          <p:cNvPicPr>
            <a:picLocks noChangeAspect="1"/>
          </p:cNvPicPr>
          <p:nvPr/>
        </p:nvPicPr>
        <p:blipFill>
          <a:blip r:embed="rId5"/>
          <a:stretch>
            <a:fillRect/>
          </a:stretch>
        </p:blipFill>
        <p:spPr>
          <a:xfrm>
            <a:off x="756634" y="1926406"/>
            <a:ext cx="10325223" cy="4093129"/>
          </a:xfrm>
          <a:prstGeom prst="rect">
            <a:avLst/>
          </a:prstGeom>
        </p:spPr>
      </p:pic>
    </p:spTree>
    <p:extLst>
      <p:ext uri="{BB962C8B-B14F-4D97-AF65-F5344CB8AC3E}">
        <p14:creationId xmlns:p14="http://schemas.microsoft.com/office/powerpoint/2010/main" val="78028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49B1-BE5B-4F39-AF84-BEA7E35360D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0B3CF1F-AD64-471F-93C1-6ED13B752F2B}"/>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BF1779C-7051-43DF-9A84-D53F9397C8A3}"/>
              </a:ext>
            </a:extLst>
          </p:cNvPr>
          <p:cNvPicPr preferRelativeResize="0"/>
          <p:nvPr/>
        </p:nvPicPr>
        <p:blipFill>
          <a:blip r:embed="rId2">
            <a:alphaModFix/>
          </a:blip>
          <a:stretch>
            <a:fillRect/>
          </a:stretch>
        </p:blipFill>
        <p:spPr>
          <a:xfrm>
            <a:off x="-37643" y="0"/>
            <a:ext cx="12192000" cy="6858000"/>
          </a:xfrm>
          <a:prstGeom prst="rect">
            <a:avLst/>
          </a:prstGeom>
          <a:noFill/>
          <a:ln>
            <a:noFill/>
          </a:ln>
        </p:spPr>
      </p:pic>
      <p:sp>
        <p:nvSpPr>
          <p:cNvPr id="7" name="Título 1">
            <a:extLst>
              <a:ext uri="{FF2B5EF4-FFF2-40B4-BE49-F238E27FC236}">
                <a16:creationId xmlns:a16="http://schemas.microsoft.com/office/drawing/2014/main" id="{A66E5820-B9B3-4489-A2AA-4D33A1C970AA}"/>
              </a:ext>
            </a:extLst>
          </p:cNvPr>
          <p:cNvSpPr txBox="1">
            <a:spLocks/>
          </p:cNvSpPr>
          <p:nvPr/>
        </p:nvSpPr>
        <p:spPr>
          <a:xfrm>
            <a:off x="3028426" y="975167"/>
            <a:ext cx="5347823" cy="570452"/>
          </a:xfrm>
          <a:prstGeom prst="rect">
            <a:avLst/>
          </a:prstGeom>
        </p:spPr>
        <p:txBody>
          <a:bodyPr spcFirstLastPara="1" vert="horz" wrap="square" lIns="91425" tIns="91425" rIns="91425" bIns="91425" rtlCol="0" anchor="t" anchorCtr="0">
            <a:normAutofit fontScale="775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r>
              <a:rPr lang="es-ES_tradnl" b="1" dirty="0">
                <a:latin typeface="+mn-lt"/>
              </a:rPr>
              <a:t>Organización de la Comisión</a:t>
            </a:r>
          </a:p>
        </p:txBody>
      </p:sp>
      <p:pic>
        <p:nvPicPr>
          <p:cNvPr id="8" name="Picture 2">
            <a:extLst>
              <a:ext uri="{FF2B5EF4-FFF2-40B4-BE49-F238E27FC236}">
                <a16:creationId xmlns:a16="http://schemas.microsoft.com/office/drawing/2014/main" id="{12281968-645B-4E78-9058-515A727BA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1772816"/>
            <a:ext cx="588857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1">
            <a:hlinkClick r:id="" action="ppaction://noaction"/>
            <a:extLst>
              <a:ext uri="{FF2B5EF4-FFF2-40B4-BE49-F238E27FC236}">
                <a16:creationId xmlns:a16="http://schemas.microsoft.com/office/drawing/2014/main" id="{C234627B-9560-4C33-85F7-A0311EFA9CDC}"/>
              </a:ext>
            </a:extLst>
          </p:cNvPr>
          <p:cNvSpPr txBox="1">
            <a:spLocks noChangeArrowheads="1"/>
          </p:cNvSpPr>
          <p:nvPr/>
        </p:nvSpPr>
        <p:spPr bwMode="auto">
          <a:xfrm>
            <a:off x="7471974" y="5440174"/>
            <a:ext cx="2716213" cy="338554"/>
          </a:xfrm>
          <a:prstGeom prst="rect">
            <a:avLst/>
          </a:prstGeom>
          <a:no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ctr" eaLnBrk="1" hangingPunct="1">
              <a:spcBef>
                <a:spcPct val="50000"/>
              </a:spcBef>
              <a:buFont typeface="Arial" pitchFamily="34" charset="0"/>
              <a:buChar char="•"/>
            </a:pPr>
            <a:r>
              <a:rPr lang="es-ES" altLang="es-CO" sz="1600" b="1" dirty="0">
                <a:latin typeface="Century Gothic" pitchFamily="34" charset="0"/>
              </a:rPr>
              <a:t>Secretario Comisión</a:t>
            </a:r>
          </a:p>
        </p:txBody>
      </p:sp>
      <p:sp>
        <p:nvSpPr>
          <p:cNvPr id="10" name="Text Box 33">
            <a:extLst>
              <a:ext uri="{FF2B5EF4-FFF2-40B4-BE49-F238E27FC236}">
                <a16:creationId xmlns:a16="http://schemas.microsoft.com/office/drawing/2014/main" id="{45CB69E1-1A90-4FCD-BB79-824761A58228}"/>
              </a:ext>
            </a:extLst>
          </p:cNvPr>
          <p:cNvSpPr txBox="1">
            <a:spLocks noChangeArrowheads="1"/>
          </p:cNvSpPr>
          <p:nvPr/>
        </p:nvSpPr>
        <p:spPr bwMode="auto">
          <a:xfrm>
            <a:off x="7231233" y="5055131"/>
            <a:ext cx="4071720" cy="338137"/>
          </a:xfrm>
          <a:prstGeom prst="rect">
            <a:avLst/>
          </a:prstGeom>
          <a:solidFill>
            <a:srgbClr val="53FFA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ltLang="es-CO" sz="1600" b="1" dirty="0">
                <a:latin typeface="Century Gothic" pitchFamily="34" charset="0"/>
              </a:rPr>
              <a:t>En Escrutinios</a:t>
            </a:r>
          </a:p>
        </p:txBody>
      </p:sp>
      <p:sp>
        <p:nvSpPr>
          <p:cNvPr id="11" name="8 CuadroTexto">
            <a:extLst>
              <a:ext uri="{FF2B5EF4-FFF2-40B4-BE49-F238E27FC236}">
                <a16:creationId xmlns:a16="http://schemas.microsoft.com/office/drawing/2014/main" id="{FFCFE9DE-F9EE-4143-9CAF-772C3101ED80}"/>
              </a:ext>
            </a:extLst>
          </p:cNvPr>
          <p:cNvSpPr txBox="1">
            <a:spLocks noChangeArrowheads="1"/>
          </p:cNvSpPr>
          <p:nvPr/>
        </p:nvSpPr>
        <p:spPr bwMode="auto">
          <a:xfrm>
            <a:off x="7051431" y="3354209"/>
            <a:ext cx="42285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Calibri" pitchFamily="34" charset="0"/>
              <a:buAutoNum type="arabicPeriod"/>
            </a:pPr>
            <a:r>
              <a:rPr lang="es-CO" altLang="es-CO" dirty="0"/>
              <a:t>Una secretaria para el acta</a:t>
            </a:r>
          </a:p>
          <a:p>
            <a:pPr eaLnBrk="1" hangingPunct="1">
              <a:buFont typeface="Calibri" pitchFamily="34" charset="0"/>
              <a:buAutoNum type="arabicPeriod"/>
            </a:pPr>
            <a:r>
              <a:rPr lang="es-CO" altLang="es-CO" dirty="0"/>
              <a:t>Un auxiliar para el software</a:t>
            </a:r>
          </a:p>
          <a:p>
            <a:pPr eaLnBrk="1" hangingPunct="1">
              <a:buFont typeface="Calibri" pitchFamily="34" charset="0"/>
              <a:buAutoNum type="arabicPeriod"/>
            </a:pPr>
            <a:r>
              <a:rPr lang="es-CO" altLang="es-CO" dirty="0"/>
              <a:t>Patinador</a:t>
            </a:r>
          </a:p>
          <a:p>
            <a:pPr eaLnBrk="1" hangingPunct="1">
              <a:buFont typeface="Calibri" pitchFamily="34" charset="0"/>
              <a:buAutoNum type="arabicPeriod"/>
            </a:pPr>
            <a:r>
              <a:rPr lang="es-CO" altLang="es-CO" dirty="0"/>
              <a:t>Dos o tres auxiliares para el archivo</a:t>
            </a:r>
          </a:p>
        </p:txBody>
      </p:sp>
      <p:sp>
        <p:nvSpPr>
          <p:cNvPr id="12" name="9 CuadroTexto">
            <a:extLst>
              <a:ext uri="{FF2B5EF4-FFF2-40B4-BE49-F238E27FC236}">
                <a16:creationId xmlns:a16="http://schemas.microsoft.com/office/drawing/2014/main" id="{2D5055E1-E79C-4A9A-8D75-44AA2CB29F2E}"/>
              </a:ext>
            </a:extLst>
          </p:cNvPr>
          <p:cNvSpPr txBox="1">
            <a:spLocks noChangeArrowheads="1"/>
          </p:cNvSpPr>
          <p:nvPr/>
        </p:nvSpPr>
        <p:spPr bwMode="auto">
          <a:xfrm>
            <a:off x="7302828" y="1772816"/>
            <a:ext cx="405097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Calibri" pitchFamily="34" charset="0"/>
              <a:buAutoNum type="arabicPeriod"/>
            </a:pPr>
            <a:r>
              <a:rPr lang="es-CO" altLang="es-CO" dirty="0"/>
              <a:t>Dos escrutadores - Jueces</a:t>
            </a:r>
          </a:p>
          <a:p>
            <a:pPr eaLnBrk="1" hangingPunct="1">
              <a:buFont typeface="Calibri" pitchFamily="34" charset="0"/>
              <a:buAutoNum type="arabicPeriod"/>
            </a:pPr>
            <a:r>
              <a:rPr lang="es-CO" altLang="es-CO" dirty="0"/>
              <a:t>Registrador como Secretario</a:t>
            </a:r>
          </a:p>
        </p:txBody>
      </p:sp>
      <p:sp>
        <p:nvSpPr>
          <p:cNvPr id="13" name="Text Box 33">
            <a:extLst>
              <a:ext uri="{FF2B5EF4-FFF2-40B4-BE49-F238E27FC236}">
                <a16:creationId xmlns:a16="http://schemas.microsoft.com/office/drawing/2014/main" id="{D7FF0E4F-916E-4EE9-9EAE-DECA12D91364}"/>
              </a:ext>
            </a:extLst>
          </p:cNvPr>
          <p:cNvSpPr txBox="1">
            <a:spLocks noChangeArrowheads="1"/>
          </p:cNvSpPr>
          <p:nvPr/>
        </p:nvSpPr>
        <p:spPr bwMode="auto">
          <a:xfrm>
            <a:off x="7180386" y="3013995"/>
            <a:ext cx="4173414" cy="338138"/>
          </a:xfrm>
          <a:prstGeom prst="rect">
            <a:avLst/>
          </a:prstGeom>
          <a:solidFill>
            <a:srgbClr val="F0D2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ltLang="es-CO" sz="1600" b="1" dirty="0">
                <a:latin typeface="Century Gothic" pitchFamily="34" charset="0"/>
              </a:rPr>
              <a:t>Mínimo de funcionarios de Apoyo</a:t>
            </a:r>
          </a:p>
        </p:txBody>
      </p:sp>
      <p:sp>
        <p:nvSpPr>
          <p:cNvPr id="14" name="11 CuadroTexto">
            <a:extLst>
              <a:ext uri="{FF2B5EF4-FFF2-40B4-BE49-F238E27FC236}">
                <a16:creationId xmlns:a16="http://schemas.microsoft.com/office/drawing/2014/main" id="{9E94AABD-9FEB-49AD-84A5-8DC695123F92}"/>
              </a:ext>
            </a:extLst>
          </p:cNvPr>
          <p:cNvSpPr txBox="1">
            <a:spLocks noChangeArrowheads="1"/>
          </p:cNvSpPr>
          <p:nvPr/>
        </p:nvSpPr>
        <p:spPr bwMode="auto">
          <a:xfrm>
            <a:off x="7471974" y="4619891"/>
            <a:ext cx="320040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O" altLang="es-CO" b="1" dirty="0"/>
              <a:t>Funciones del Registrador</a:t>
            </a:r>
          </a:p>
        </p:txBody>
      </p:sp>
      <p:sp>
        <p:nvSpPr>
          <p:cNvPr id="15" name="12 Rectángulo">
            <a:extLst>
              <a:ext uri="{FF2B5EF4-FFF2-40B4-BE49-F238E27FC236}">
                <a16:creationId xmlns:a16="http://schemas.microsoft.com/office/drawing/2014/main" id="{9DFACF03-8CC6-445D-82EE-3DF624207E4B}"/>
              </a:ext>
            </a:extLst>
          </p:cNvPr>
          <p:cNvSpPr>
            <a:spLocks noChangeArrowheads="1"/>
          </p:cNvSpPr>
          <p:nvPr/>
        </p:nvSpPr>
        <p:spPr bwMode="auto">
          <a:xfrm>
            <a:off x="7471974" y="5677210"/>
            <a:ext cx="1504060" cy="338554"/>
          </a:xfrm>
          <a:prstGeom prst="rect">
            <a:avLst/>
          </a:prstGeom>
          <a:noFill/>
          <a:ln>
            <a:noFill/>
          </a:ln>
        </p:spPr>
        <p:txBody>
          <a:bodyPr wrap="square">
            <a:spAutoFit/>
          </a:bodyPr>
          <a:lstStyle/>
          <a:p>
            <a:pPr marL="285750" indent="-285750" algn="ctr" eaLnBrk="1" hangingPunct="1">
              <a:spcBef>
                <a:spcPct val="50000"/>
              </a:spcBef>
              <a:buFont typeface="Arial" pitchFamily="34" charset="0"/>
              <a:buChar char="•"/>
            </a:pPr>
            <a:r>
              <a:rPr lang="es-ES" altLang="es-CO" sz="1600" b="1" dirty="0">
                <a:latin typeface="Century Gothic" pitchFamily="34" charset="0"/>
              </a:rPr>
              <a:t>Clavero</a:t>
            </a:r>
          </a:p>
        </p:txBody>
      </p:sp>
      <p:sp>
        <p:nvSpPr>
          <p:cNvPr id="16" name="Text Box 33">
            <a:extLst>
              <a:ext uri="{FF2B5EF4-FFF2-40B4-BE49-F238E27FC236}">
                <a16:creationId xmlns:a16="http://schemas.microsoft.com/office/drawing/2014/main" id="{BE3EF341-0447-4BA0-A9E7-00AC44A6FC4A}"/>
              </a:ext>
            </a:extLst>
          </p:cNvPr>
          <p:cNvSpPr txBox="1">
            <a:spLocks noChangeArrowheads="1"/>
          </p:cNvSpPr>
          <p:nvPr/>
        </p:nvSpPr>
        <p:spPr bwMode="auto">
          <a:xfrm>
            <a:off x="7180387" y="1417826"/>
            <a:ext cx="4173414" cy="339725"/>
          </a:xfrm>
          <a:prstGeom prst="rect">
            <a:avLst/>
          </a:prstGeom>
          <a:solidFill>
            <a:srgbClr val="F0D26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altLang="es-CO" sz="1600" b="1" dirty="0">
                <a:latin typeface="Century Gothic" pitchFamily="34" charset="0"/>
              </a:rPr>
              <a:t>Miembros de la Comisión</a:t>
            </a:r>
          </a:p>
        </p:txBody>
      </p:sp>
      <p:pic>
        <p:nvPicPr>
          <p:cNvPr id="17" name="Imagen 16">
            <a:extLst>
              <a:ext uri="{FF2B5EF4-FFF2-40B4-BE49-F238E27FC236}">
                <a16:creationId xmlns:a16="http://schemas.microsoft.com/office/drawing/2014/main" id="{1ECBAF9F-7C89-47C4-9613-9C54B35CAF2C}"/>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6573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1" grpId="0"/>
      <p:bldP spid="12" grpId="0"/>
      <p:bldP spid="13" grpId="0" animBg="1"/>
      <p:bldP spid="14" grpId="0"/>
      <p:bldP spid="14" grpId="1"/>
      <p:bldP spid="15" grpId="0"/>
      <p:bldP spid="15" grpId="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49B1-BE5B-4F39-AF84-BEA7E35360D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0B3CF1F-AD64-471F-93C1-6ED13B752F2B}"/>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BF1779C-7051-43DF-9A84-D53F9397C8A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E788780B-24D6-43B3-A1C8-5EA33B85C22D}"/>
              </a:ext>
            </a:extLst>
          </p:cNvPr>
          <p:cNvSpPr txBox="1">
            <a:spLocks/>
          </p:cNvSpPr>
          <p:nvPr/>
        </p:nvSpPr>
        <p:spPr>
          <a:xfrm>
            <a:off x="2558315" y="1056830"/>
            <a:ext cx="6688168" cy="991842"/>
          </a:xfrm>
          <a:prstGeom prst="rect">
            <a:avLst/>
          </a:prstGeom>
        </p:spPr>
        <p:txBody>
          <a:bodyPr spcFirstLastPara="1" vert="horz" wrap="square" lIns="91425" tIns="91425" rIns="91425" bIns="91425" rtlCol="0" anchor="t" anchorCtr="0">
            <a:normAutofit fontScale="40000" lnSpcReduction="2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lgn="ctr">
              <a:defRPr/>
            </a:pPr>
            <a:r>
              <a:rPr lang="es-CO" sz="6600" b="1" dirty="0">
                <a:latin typeface="+mn-lt"/>
              </a:rPr>
              <a:t>PROCEDIMIENTO DEL ESCRUTINIO DE MESA Y ENTREGA DE PLIEGOS ELECTORALES</a:t>
            </a:r>
          </a:p>
          <a:p>
            <a:pPr algn="ctr">
              <a:defRPr/>
            </a:pPr>
            <a:endParaRPr lang="es-ES_tradnl" sz="6600" b="1" dirty="0">
              <a:latin typeface="+mn-lt"/>
              <a:ea typeface="+mn-ea"/>
              <a:cs typeface="+mn-cs"/>
            </a:endParaRPr>
          </a:p>
        </p:txBody>
      </p:sp>
      <p:pic>
        <p:nvPicPr>
          <p:cNvPr id="7" name="Imagen 6">
            <a:extLst>
              <a:ext uri="{FF2B5EF4-FFF2-40B4-BE49-F238E27FC236}">
                <a16:creationId xmlns:a16="http://schemas.microsoft.com/office/drawing/2014/main" id="{E3372C67-6914-4A54-90CF-F475B42BBB48}"/>
              </a:ext>
            </a:extLst>
          </p:cNvPr>
          <p:cNvPicPr>
            <a:picLocks noChangeAspect="1"/>
          </p:cNvPicPr>
          <p:nvPr/>
        </p:nvPicPr>
        <p:blipFill rotWithShape="1">
          <a:blip r:embed="rId3"/>
          <a:srcRect t="56138" r="55861" b="2431"/>
          <a:stretch/>
        </p:blipFill>
        <p:spPr>
          <a:xfrm>
            <a:off x="5037460" y="2982684"/>
            <a:ext cx="3067494" cy="2481943"/>
          </a:xfrm>
          <a:prstGeom prst="rect">
            <a:avLst/>
          </a:prstGeom>
        </p:spPr>
      </p:pic>
      <p:pic>
        <p:nvPicPr>
          <p:cNvPr id="8" name="Imagen 7">
            <a:extLst>
              <a:ext uri="{FF2B5EF4-FFF2-40B4-BE49-F238E27FC236}">
                <a16:creationId xmlns:a16="http://schemas.microsoft.com/office/drawing/2014/main" id="{E9C06C51-9FFD-4687-B115-E29B4B1FF6C2}"/>
              </a:ext>
            </a:extLst>
          </p:cNvPr>
          <p:cNvPicPr>
            <a:picLocks noChangeAspect="1"/>
          </p:cNvPicPr>
          <p:nvPr/>
        </p:nvPicPr>
        <p:blipFill>
          <a:blip r:embed="rId4"/>
          <a:stretch>
            <a:fillRect/>
          </a:stretch>
        </p:blipFill>
        <p:spPr>
          <a:xfrm>
            <a:off x="822710" y="2071012"/>
            <a:ext cx="2093981" cy="1294536"/>
          </a:xfrm>
          <a:prstGeom prst="rect">
            <a:avLst/>
          </a:prstGeom>
        </p:spPr>
      </p:pic>
      <p:sp>
        <p:nvSpPr>
          <p:cNvPr id="9" name="Rectángulo 8">
            <a:extLst>
              <a:ext uri="{FF2B5EF4-FFF2-40B4-BE49-F238E27FC236}">
                <a16:creationId xmlns:a16="http://schemas.microsoft.com/office/drawing/2014/main" id="{FF160F21-557B-4EF2-877B-886360684EB7}"/>
              </a:ext>
            </a:extLst>
          </p:cNvPr>
          <p:cNvSpPr/>
          <p:nvPr/>
        </p:nvSpPr>
        <p:spPr>
          <a:xfrm>
            <a:off x="359416" y="3499079"/>
            <a:ext cx="3341726" cy="276999"/>
          </a:xfrm>
          <a:prstGeom prst="rect">
            <a:avLst/>
          </a:prstGeom>
        </p:spPr>
        <p:txBody>
          <a:bodyPr wrap="square">
            <a:spAutoFit/>
          </a:bodyPr>
          <a:lstStyle/>
          <a:p>
            <a:r>
              <a:rPr lang="es-CO" sz="1200" b="1" dirty="0">
                <a:latin typeface="Arial" panose="020B0604020202020204" pitchFamily="34" charset="0"/>
                <a:cs typeface="Arial" panose="020B0604020202020204" pitchFamily="34" charset="0"/>
              </a:rPr>
              <a:t>1. </a:t>
            </a:r>
            <a:r>
              <a:rPr lang="es-CO" sz="1200" dirty="0">
                <a:latin typeface="Arial" panose="020B0604020202020204" pitchFamily="34" charset="0"/>
                <a:cs typeface="Arial" panose="020B0604020202020204" pitchFamily="34" charset="0"/>
              </a:rPr>
              <a:t>Conteo de votos y nivelación de la mesa </a:t>
            </a:r>
          </a:p>
        </p:txBody>
      </p:sp>
      <p:sp>
        <p:nvSpPr>
          <p:cNvPr id="10" name="Rectángulo 9">
            <a:extLst>
              <a:ext uri="{FF2B5EF4-FFF2-40B4-BE49-F238E27FC236}">
                <a16:creationId xmlns:a16="http://schemas.microsoft.com/office/drawing/2014/main" id="{80EA0A27-1B76-488E-9C79-7F2CA4964093}"/>
              </a:ext>
            </a:extLst>
          </p:cNvPr>
          <p:cNvSpPr/>
          <p:nvPr/>
        </p:nvSpPr>
        <p:spPr>
          <a:xfrm>
            <a:off x="359416" y="3872118"/>
            <a:ext cx="3341726" cy="276999"/>
          </a:xfrm>
          <a:prstGeom prst="rect">
            <a:avLst/>
          </a:prstGeom>
        </p:spPr>
        <p:txBody>
          <a:bodyPr wrap="square">
            <a:spAutoFit/>
          </a:bodyPr>
          <a:lstStyle/>
          <a:p>
            <a:r>
              <a:rPr lang="es-CO" sz="1200" b="1" dirty="0">
                <a:latin typeface="Arial" panose="020B0604020202020204" pitchFamily="34" charset="0"/>
                <a:cs typeface="Arial" panose="020B0604020202020204" pitchFamily="34" charset="0"/>
              </a:rPr>
              <a:t>2. </a:t>
            </a:r>
            <a:r>
              <a:rPr lang="es-CO" sz="1200" dirty="0">
                <a:latin typeface="Arial" panose="020B0604020202020204" pitchFamily="34" charset="0"/>
                <a:cs typeface="Arial" panose="020B0604020202020204" pitchFamily="34" charset="0"/>
              </a:rPr>
              <a:t>Clasificación de los votos</a:t>
            </a:r>
          </a:p>
        </p:txBody>
      </p:sp>
      <p:sp>
        <p:nvSpPr>
          <p:cNvPr id="11" name="Rectángulo 10">
            <a:extLst>
              <a:ext uri="{FF2B5EF4-FFF2-40B4-BE49-F238E27FC236}">
                <a16:creationId xmlns:a16="http://schemas.microsoft.com/office/drawing/2014/main" id="{A01FC113-CD68-4D7B-89A7-4B76E2A40A65}"/>
              </a:ext>
            </a:extLst>
          </p:cNvPr>
          <p:cNvSpPr/>
          <p:nvPr/>
        </p:nvSpPr>
        <p:spPr>
          <a:xfrm>
            <a:off x="359416" y="4314234"/>
            <a:ext cx="3341726" cy="646331"/>
          </a:xfrm>
          <a:prstGeom prst="rect">
            <a:avLst/>
          </a:prstGeom>
        </p:spPr>
        <p:txBody>
          <a:bodyPr wrap="square">
            <a:spAutoFit/>
          </a:bodyPr>
          <a:lstStyle/>
          <a:p>
            <a:r>
              <a:rPr lang="es-CO" sz="1200" b="1" dirty="0">
                <a:latin typeface="Arial" panose="020B0604020202020204" pitchFamily="34" charset="0"/>
                <a:cs typeface="Arial" panose="020B0604020202020204" pitchFamily="34" charset="0"/>
              </a:rPr>
              <a:t>3. </a:t>
            </a:r>
            <a:r>
              <a:rPr lang="es-CO" sz="1200" dirty="0">
                <a:latin typeface="Arial" panose="020B0604020202020204" pitchFamily="34" charset="0"/>
                <a:cs typeface="Arial" panose="020B0604020202020204" pitchFamily="34" charset="0"/>
              </a:rPr>
              <a:t>Registro en las Actas de Escrutinio de mesa (E-14) de los resultados de Alcalde, Gobernador, Concejo, Asamblea y JAL</a:t>
            </a:r>
          </a:p>
        </p:txBody>
      </p:sp>
      <p:sp>
        <p:nvSpPr>
          <p:cNvPr id="12" name="Rectángulo 11">
            <a:extLst>
              <a:ext uri="{FF2B5EF4-FFF2-40B4-BE49-F238E27FC236}">
                <a16:creationId xmlns:a16="http://schemas.microsoft.com/office/drawing/2014/main" id="{2D3F1BED-E800-45AC-A522-2FEB0FC84213}"/>
              </a:ext>
            </a:extLst>
          </p:cNvPr>
          <p:cNvSpPr/>
          <p:nvPr/>
        </p:nvSpPr>
        <p:spPr>
          <a:xfrm>
            <a:off x="348530" y="5080401"/>
            <a:ext cx="3907784" cy="646331"/>
          </a:xfrm>
          <a:prstGeom prst="rect">
            <a:avLst/>
          </a:prstGeom>
        </p:spPr>
        <p:txBody>
          <a:bodyPr wrap="square">
            <a:spAutoFit/>
          </a:bodyPr>
          <a:lstStyle/>
          <a:p>
            <a:r>
              <a:rPr lang="es-CO" sz="1200" b="1" dirty="0">
                <a:latin typeface="Arial" panose="020B0604020202020204" pitchFamily="34" charset="0"/>
                <a:cs typeface="Arial" panose="020B0604020202020204" pitchFamily="34" charset="0"/>
              </a:rPr>
              <a:t>4. </a:t>
            </a:r>
            <a:r>
              <a:rPr lang="es-CO" sz="1200" dirty="0">
                <a:latin typeface="Arial" panose="020B0604020202020204" pitchFamily="34" charset="0"/>
                <a:cs typeface="Arial" panose="020B0604020202020204" pitchFamily="34" charset="0"/>
              </a:rPr>
              <a:t>Introducción en el Sobre de claveros los E-14 de Claveros, E-10, E-11, E-12 (si los hay), sobre de votos y reclamaciones (si las hay). </a:t>
            </a:r>
          </a:p>
        </p:txBody>
      </p:sp>
      <p:cxnSp>
        <p:nvCxnSpPr>
          <p:cNvPr id="14" name="Conector angular 25">
            <a:extLst>
              <a:ext uri="{FF2B5EF4-FFF2-40B4-BE49-F238E27FC236}">
                <a16:creationId xmlns:a16="http://schemas.microsoft.com/office/drawing/2014/main" id="{76291968-CFD5-46D3-ADDE-0995C550AB29}"/>
              </a:ext>
            </a:extLst>
          </p:cNvPr>
          <p:cNvCxnSpPr>
            <a:stCxn id="12" idx="3"/>
            <a:endCxn id="7" idx="2"/>
          </p:cNvCxnSpPr>
          <p:nvPr/>
        </p:nvCxnSpPr>
        <p:spPr>
          <a:xfrm>
            <a:off x="4256314" y="5403567"/>
            <a:ext cx="2314893" cy="61060"/>
          </a:xfrm>
          <a:prstGeom prst="bentConnector4">
            <a:avLst>
              <a:gd name="adj1" fmla="val 16872"/>
              <a:gd name="adj2" fmla="val 474386"/>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5" name="Picture 4" descr="Resultado de imagen para audiencia dibujo">
            <a:extLst>
              <a:ext uri="{FF2B5EF4-FFF2-40B4-BE49-F238E27FC236}">
                <a16:creationId xmlns:a16="http://schemas.microsoft.com/office/drawing/2014/main" id="{12A56BEF-E81C-4BBD-AA1B-DD015492BB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3671"/>
          <a:stretch/>
        </p:blipFill>
        <p:spPr bwMode="auto">
          <a:xfrm>
            <a:off x="8614404" y="1537755"/>
            <a:ext cx="2717956" cy="109452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angular 28">
            <a:extLst>
              <a:ext uri="{FF2B5EF4-FFF2-40B4-BE49-F238E27FC236}">
                <a16:creationId xmlns:a16="http://schemas.microsoft.com/office/drawing/2014/main" id="{91606A1C-204E-4A78-B8D6-9A26455CDD0F}"/>
              </a:ext>
            </a:extLst>
          </p:cNvPr>
          <p:cNvCxnSpPr>
            <a:stCxn id="7" idx="0"/>
            <a:endCxn id="15" idx="1"/>
          </p:cNvCxnSpPr>
          <p:nvPr/>
        </p:nvCxnSpPr>
        <p:spPr>
          <a:xfrm rot="5400000" flipH="1" flipV="1">
            <a:off x="7143971" y="1512252"/>
            <a:ext cx="897668" cy="2043197"/>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46BBE24-CB14-4E1F-B67D-0AFED3A4ABF8}"/>
              </a:ext>
            </a:extLst>
          </p:cNvPr>
          <p:cNvCxnSpPr>
            <a:cxnSpLocks/>
          </p:cNvCxnSpPr>
          <p:nvPr/>
        </p:nvCxnSpPr>
        <p:spPr>
          <a:xfrm>
            <a:off x="9655630" y="3091542"/>
            <a:ext cx="0" cy="4075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11796E69-D673-4177-B9D3-6DCFF3E8FFA3}"/>
              </a:ext>
            </a:extLst>
          </p:cNvPr>
          <p:cNvCxnSpPr/>
          <p:nvPr/>
        </p:nvCxnSpPr>
        <p:spPr>
          <a:xfrm flipH="1">
            <a:off x="9688287" y="4236391"/>
            <a:ext cx="0" cy="511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9" name="Picture 4" descr="Resultado de imagen para audiencia dibujo">
            <a:extLst>
              <a:ext uri="{FF2B5EF4-FFF2-40B4-BE49-F238E27FC236}">
                <a16:creationId xmlns:a16="http://schemas.microsoft.com/office/drawing/2014/main" id="{67F58C94-9D3F-4DE5-A8B5-97305ECAA9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4829" y="4715366"/>
            <a:ext cx="1506727" cy="1077178"/>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5C78FB2E-BE56-4C4F-9274-1F770C06F25A}"/>
              </a:ext>
            </a:extLst>
          </p:cNvPr>
          <p:cNvSpPr/>
          <p:nvPr/>
        </p:nvSpPr>
        <p:spPr>
          <a:xfrm>
            <a:off x="7837715" y="2709445"/>
            <a:ext cx="3700956" cy="338554"/>
          </a:xfrm>
          <a:prstGeom prst="rect">
            <a:avLst/>
          </a:prstGeom>
        </p:spPr>
        <p:txBody>
          <a:bodyPr wrap="square">
            <a:spAutoFit/>
          </a:bodyPr>
          <a:lstStyle/>
          <a:p>
            <a:pPr algn="ctr"/>
            <a:r>
              <a:rPr lang="es-CO" sz="1600" b="1" dirty="0">
                <a:latin typeface="Arial" panose="020B0604020202020204" pitchFamily="34" charset="0"/>
                <a:cs typeface="Arial" panose="020B0604020202020204" pitchFamily="34" charset="0"/>
              </a:rPr>
              <a:t>Claveros</a:t>
            </a:r>
          </a:p>
        </p:txBody>
      </p:sp>
      <p:sp>
        <p:nvSpPr>
          <p:cNvPr id="21" name="Rectángulo 20">
            <a:extLst>
              <a:ext uri="{FF2B5EF4-FFF2-40B4-BE49-F238E27FC236}">
                <a16:creationId xmlns:a16="http://schemas.microsoft.com/office/drawing/2014/main" id="{8E1DED76-C3F3-4001-9839-4B612EA48A9D}"/>
              </a:ext>
            </a:extLst>
          </p:cNvPr>
          <p:cNvSpPr/>
          <p:nvPr/>
        </p:nvSpPr>
        <p:spPr>
          <a:xfrm>
            <a:off x="7851018" y="5668199"/>
            <a:ext cx="3700956" cy="338554"/>
          </a:xfrm>
          <a:prstGeom prst="rect">
            <a:avLst/>
          </a:prstGeom>
        </p:spPr>
        <p:txBody>
          <a:bodyPr wrap="square">
            <a:spAutoFit/>
          </a:bodyPr>
          <a:lstStyle/>
          <a:p>
            <a:pPr algn="ctr"/>
            <a:r>
              <a:rPr lang="es-CO" sz="1600" b="1" dirty="0">
                <a:latin typeface="Arial" panose="020B0604020202020204" pitchFamily="34" charset="0"/>
                <a:cs typeface="Arial" panose="020B0604020202020204" pitchFamily="34" charset="0"/>
              </a:rPr>
              <a:t>Escrutinios</a:t>
            </a:r>
          </a:p>
        </p:txBody>
      </p:sp>
      <p:pic>
        <p:nvPicPr>
          <p:cNvPr id="22" name="Imagen 21">
            <a:extLst>
              <a:ext uri="{FF2B5EF4-FFF2-40B4-BE49-F238E27FC236}">
                <a16:creationId xmlns:a16="http://schemas.microsoft.com/office/drawing/2014/main" id="{EBF39770-5D20-4E77-BA0E-73E37254A267}"/>
              </a:ext>
            </a:extLst>
          </p:cNvPr>
          <p:cNvPicPr>
            <a:picLocks noChangeAspect="1"/>
          </p:cNvPicPr>
          <p:nvPr/>
        </p:nvPicPr>
        <p:blipFill>
          <a:blip r:embed="rId7"/>
          <a:stretch>
            <a:fillRect/>
          </a:stretch>
        </p:blipFill>
        <p:spPr>
          <a:xfrm>
            <a:off x="10852031" y="131683"/>
            <a:ext cx="1200077" cy="923367"/>
          </a:xfrm>
          <a:prstGeom prst="rect">
            <a:avLst/>
          </a:prstGeom>
        </p:spPr>
      </p:pic>
      <p:pic>
        <p:nvPicPr>
          <p:cNvPr id="13" name="Picture 2">
            <a:extLst>
              <a:ext uri="{FF2B5EF4-FFF2-40B4-BE49-F238E27FC236}">
                <a16:creationId xmlns:a16="http://schemas.microsoft.com/office/drawing/2014/main" id="{7CFF4307-95C7-42B9-BD84-5404A0B4965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9369" t="1601" r="34381" b="79372"/>
          <a:stretch/>
        </p:blipFill>
        <p:spPr bwMode="auto">
          <a:xfrm>
            <a:off x="8875410" y="3527747"/>
            <a:ext cx="1545772" cy="79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99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endParaRPr/>
          </a:p>
        </p:txBody>
      </p:sp>
      <p:sp>
        <p:nvSpPr>
          <p:cNvPr id="146" name="Google Shape;146;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endParaRPr/>
          </a:p>
        </p:txBody>
      </p:sp>
      <p:pic>
        <p:nvPicPr>
          <p:cNvPr id="147" name="Google Shape;147;p18"/>
          <p:cNvPicPr preferRelativeResize="0"/>
          <p:nvPr/>
        </p:nvPicPr>
        <p:blipFill>
          <a:blip r:embed="rId3">
            <a:alphaModFix/>
          </a:blip>
          <a:stretch>
            <a:fillRect/>
          </a:stretch>
        </p:blipFill>
        <p:spPr>
          <a:xfrm>
            <a:off x="0" y="0"/>
            <a:ext cx="12192000" cy="6858000"/>
          </a:xfrm>
          <a:prstGeom prst="rect">
            <a:avLst/>
          </a:prstGeom>
          <a:noFill/>
          <a:ln>
            <a:noFill/>
          </a:ln>
        </p:spPr>
      </p:pic>
      <p:sp>
        <p:nvSpPr>
          <p:cNvPr id="148" name="Google Shape;148;p18"/>
          <p:cNvSpPr txBox="1"/>
          <p:nvPr/>
        </p:nvSpPr>
        <p:spPr>
          <a:xfrm>
            <a:off x="3196400" y="741240"/>
            <a:ext cx="5799200" cy="1169511"/>
          </a:xfrm>
          <a:prstGeom prst="rect">
            <a:avLst/>
          </a:prstGeom>
          <a:noFill/>
          <a:ln>
            <a:noFill/>
          </a:ln>
        </p:spPr>
        <p:txBody>
          <a:bodyPr spcFirstLastPara="1" wrap="square" lIns="121900" tIns="121900" rIns="121900" bIns="121900" anchor="t" anchorCtr="0">
            <a:spAutoFit/>
          </a:bodyPr>
          <a:lstStyle/>
          <a:p>
            <a:pPr algn="ctr"/>
            <a:r>
              <a:rPr lang="es" sz="2000" b="1" dirty="0">
                <a:solidFill>
                  <a:srgbClr val="38761D"/>
                </a:solidFill>
              </a:rPr>
              <a:t> </a:t>
            </a:r>
            <a:r>
              <a:rPr lang="es" sz="2000" b="1" dirty="0"/>
              <a:t>PASO A PASO TESTIGOS ELECTORALES DE COMISIONES ESCRUTADORAS DISTRITALES, MUNICIPALES Y AUXILIARES</a:t>
            </a:r>
            <a:endParaRPr sz="2000" b="1" dirty="0"/>
          </a:p>
        </p:txBody>
      </p:sp>
      <p:sp>
        <p:nvSpPr>
          <p:cNvPr id="149" name="Google Shape;149;p18"/>
          <p:cNvSpPr/>
          <p:nvPr/>
        </p:nvSpPr>
        <p:spPr>
          <a:xfrm>
            <a:off x="7500356" y="2000600"/>
            <a:ext cx="4407600" cy="892000"/>
          </a:xfrm>
          <a:prstGeom prst="chevron">
            <a:avLst>
              <a:gd name="adj" fmla="val 50000"/>
            </a:avLst>
          </a:prstGeom>
          <a:solidFill>
            <a:srgbClr val="6AA84F"/>
          </a:solidFill>
          <a:ln>
            <a:noFill/>
          </a:ln>
        </p:spPr>
        <p:txBody>
          <a:bodyPr spcFirstLastPara="1" wrap="square" lIns="121900" tIns="121900" rIns="121900" bIns="121900" anchor="ctr" anchorCtr="0">
            <a:noAutofit/>
          </a:bodyPr>
          <a:lstStyle/>
          <a:p>
            <a:pPr algn="ctr">
              <a:buClr>
                <a:schemeClr val="dk1"/>
              </a:buClr>
              <a:buSzPts val="1100"/>
            </a:pPr>
            <a:r>
              <a:rPr lang="es" sz="2400">
                <a:solidFill>
                  <a:schemeClr val="lt1"/>
                </a:solidFill>
                <a:latin typeface="Roboto"/>
                <a:ea typeface="Roboto"/>
                <a:cs typeface="Roboto"/>
                <a:sym typeface="Roboto"/>
              </a:rPr>
              <a:t>4:30PM A 12:00AM</a:t>
            </a:r>
            <a:endParaRPr sz="2400">
              <a:solidFill>
                <a:srgbClr val="FFFFFF"/>
              </a:solidFill>
              <a:latin typeface="Roboto"/>
              <a:ea typeface="Roboto"/>
              <a:cs typeface="Roboto"/>
              <a:sym typeface="Roboto"/>
            </a:endParaRPr>
          </a:p>
        </p:txBody>
      </p:sp>
      <p:sp>
        <p:nvSpPr>
          <p:cNvPr id="150" name="Google Shape;150;p18"/>
          <p:cNvSpPr txBox="1"/>
          <p:nvPr/>
        </p:nvSpPr>
        <p:spPr>
          <a:xfrm>
            <a:off x="8213351" y="3157067"/>
            <a:ext cx="2981600" cy="34876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s" sz="1600" dirty="0">
                <a:solidFill>
                  <a:schemeClr val="dk1"/>
                </a:solidFill>
              </a:rPr>
              <a:t>•Verificar que los formularios estén firmados por al menos  2 jurados.</a:t>
            </a:r>
            <a:endParaRPr sz="1600" dirty="0">
              <a:solidFill>
                <a:schemeClr val="dk1"/>
              </a:solidFill>
            </a:endParaRPr>
          </a:p>
          <a:p>
            <a:pPr>
              <a:lnSpc>
                <a:spcPct val="115000"/>
              </a:lnSpc>
              <a:buClr>
                <a:schemeClr val="dk1"/>
              </a:buClr>
              <a:buSzPts val="1100"/>
            </a:pPr>
            <a:r>
              <a:rPr lang="es" sz="1600" dirty="0">
                <a:solidFill>
                  <a:schemeClr val="dk1"/>
                </a:solidFill>
              </a:rPr>
              <a:t>•Efectuar la sumatoria de los votos por candidato y por lista, así como de los votos no marcados, los votos nulos y votos en blanco. Escribir los resultados en el formato E-24.</a:t>
            </a:r>
            <a:endParaRPr sz="1600" dirty="0">
              <a:solidFill>
                <a:schemeClr val="dk1"/>
              </a:solidFill>
            </a:endParaRPr>
          </a:p>
          <a:p>
            <a:pPr>
              <a:lnSpc>
                <a:spcPct val="115000"/>
              </a:lnSpc>
            </a:pPr>
            <a:endParaRPr sz="1600" dirty="0">
              <a:latin typeface="Roboto"/>
              <a:ea typeface="Roboto"/>
              <a:cs typeface="Roboto"/>
              <a:sym typeface="Roboto"/>
            </a:endParaRPr>
          </a:p>
        </p:txBody>
      </p:sp>
      <p:sp>
        <p:nvSpPr>
          <p:cNvPr id="151" name="Google Shape;151;p18"/>
          <p:cNvSpPr/>
          <p:nvPr/>
        </p:nvSpPr>
        <p:spPr>
          <a:xfrm>
            <a:off x="0" y="2000603"/>
            <a:ext cx="4729200" cy="892000"/>
          </a:xfrm>
          <a:prstGeom prst="homePlate">
            <a:avLst>
              <a:gd name="adj" fmla="val 50000"/>
            </a:avLst>
          </a:prstGeom>
          <a:solidFill>
            <a:srgbClr val="274E13"/>
          </a:solidFill>
          <a:ln>
            <a:noFill/>
          </a:ln>
        </p:spPr>
        <p:txBody>
          <a:bodyPr spcFirstLastPara="1" wrap="square" lIns="121900" tIns="121900" rIns="121900" bIns="121900" anchor="ctr" anchorCtr="0">
            <a:noAutofit/>
          </a:bodyPr>
          <a:lstStyle/>
          <a:p>
            <a:pPr algn="ctr"/>
            <a:r>
              <a:rPr lang="es" sz="2400">
                <a:solidFill>
                  <a:srgbClr val="FFFFFF"/>
                </a:solidFill>
                <a:latin typeface="Roboto"/>
                <a:ea typeface="Roboto"/>
                <a:cs typeface="Roboto"/>
                <a:sym typeface="Roboto"/>
              </a:rPr>
              <a:t>4:00 PM a 4:30 PM</a:t>
            </a:r>
            <a:endParaRPr sz="2400">
              <a:solidFill>
                <a:srgbClr val="FFFFFF"/>
              </a:solidFill>
              <a:latin typeface="Roboto"/>
              <a:ea typeface="Roboto"/>
              <a:cs typeface="Roboto"/>
              <a:sym typeface="Roboto"/>
            </a:endParaRPr>
          </a:p>
        </p:txBody>
      </p:sp>
      <p:sp>
        <p:nvSpPr>
          <p:cNvPr id="152" name="Google Shape;152;p18"/>
          <p:cNvSpPr txBox="1"/>
          <p:nvPr/>
        </p:nvSpPr>
        <p:spPr>
          <a:xfrm>
            <a:off x="873815" y="2987451"/>
            <a:ext cx="2981600" cy="34876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s" sz="2267">
                <a:solidFill>
                  <a:schemeClr val="dk1"/>
                </a:solidFill>
              </a:rPr>
              <a:t>•Se presenta a los integrantes de la comisión y se les indica el proceso que se seguirá durante el escrutinio.</a:t>
            </a:r>
            <a:endParaRPr sz="2267">
              <a:solidFill>
                <a:schemeClr val="dk1"/>
              </a:solidFill>
            </a:endParaRPr>
          </a:p>
          <a:p>
            <a:pPr>
              <a:lnSpc>
                <a:spcPct val="115000"/>
              </a:lnSpc>
              <a:buClr>
                <a:schemeClr val="dk1"/>
              </a:buClr>
              <a:buSzPts val="1100"/>
            </a:pPr>
            <a:r>
              <a:rPr lang="es" sz="2267">
                <a:solidFill>
                  <a:schemeClr val="dk1"/>
                </a:solidFill>
              </a:rPr>
              <a:t>•Se abre el arca Triclave</a:t>
            </a:r>
            <a:endParaRPr sz="2267">
              <a:solidFill>
                <a:schemeClr val="dk1"/>
              </a:solidFill>
            </a:endParaRPr>
          </a:p>
          <a:p>
            <a:pPr>
              <a:lnSpc>
                <a:spcPct val="115000"/>
              </a:lnSpc>
            </a:pPr>
            <a:endParaRPr sz="1600">
              <a:latin typeface="Roboto"/>
              <a:ea typeface="Roboto"/>
              <a:cs typeface="Roboto"/>
              <a:sym typeface="Roboto"/>
            </a:endParaRPr>
          </a:p>
        </p:txBody>
      </p:sp>
      <p:sp>
        <p:nvSpPr>
          <p:cNvPr id="153" name="Google Shape;153;p18"/>
          <p:cNvSpPr/>
          <p:nvPr/>
        </p:nvSpPr>
        <p:spPr>
          <a:xfrm>
            <a:off x="3892205" y="2000584"/>
            <a:ext cx="4407600" cy="892000"/>
          </a:xfrm>
          <a:prstGeom prst="chevron">
            <a:avLst>
              <a:gd name="adj" fmla="val 50000"/>
            </a:avLst>
          </a:prstGeom>
          <a:solidFill>
            <a:srgbClr val="38761D"/>
          </a:solidFill>
          <a:ln>
            <a:noFill/>
          </a:ln>
        </p:spPr>
        <p:txBody>
          <a:bodyPr spcFirstLastPara="1" wrap="square" lIns="121900" tIns="121900" rIns="121900" bIns="121900" anchor="ctr" anchorCtr="0">
            <a:noAutofit/>
          </a:bodyPr>
          <a:lstStyle/>
          <a:p>
            <a:pPr algn="ctr"/>
            <a:r>
              <a:rPr lang="es" sz="2400">
                <a:solidFill>
                  <a:srgbClr val="FFFFFF"/>
                </a:solidFill>
                <a:latin typeface="Roboto"/>
                <a:ea typeface="Roboto"/>
                <a:cs typeface="Roboto"/>
                <a:sym typeface="Roboto"/>
              </a:rPr>
              <a:t>4:30PM A 12:00AM</a:t>
            </a:r>
            <a:endParaRPr sz="2400">
              <a:solidFill>
                <a:srgbClr val="FFFFFF"/>
              </a:solidFill>
              <a:latin typeface="Roboto"/>
              <a:ea typeface="Roboto"/>
              <a:cs typeface="Roboto"/>
              <a:sym typeface="Roboto"/>
            </a:endParaRPr>
          </a:p>
        </p:txBody>
      </p:sp>
      <p:sp>
        <p:nvSpPr>
          <p:cNvPr id="154" name="Google Shape;154;p18"/>
          <p:cNvSpPr txBox="1"/>
          <p:nvPr/>
        </p:nvSpPr>
        <p:spPr>
          <a:xfrm>
            <a:off x="4605200" y="2904262"/>
            <a:ext cx="2981600" cy="3487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s" sz="2400" dirty="0">
                <a:solidFill>
                  <a:schemeClr val="dk1"/>
                </a:solidFill>
              </a:rPr>
              <a:t>•Se abren uno a uno los sobres de las mesas de votación en orden ascendente.</a:t>
            </a:r>
            <a:endParaRPr sz="2400" dirty="0">
              <a:solidFill>
                <a:schemeClr val="dk1"/>
              </a:solidFill>
            </a:endParaRPr>
          </a:p>
          <a:p>
            <a:pPr>
              <a:buClr>
                <a:schemeClr val="dk1"/>
              </a:buClr>
              <a:buSzPts val="1100"/>
            </a:pPr>
            <a:r>
              <a:rPr lang="es" sz="2400" dirty="0">
                <a:solidFill>
                  <a:schemeClr val="dk1"/>
                </a:solidFill>
              </a:rPr>
              <a:t>•Cotejar que las actas E-14 no presenten tachaduras, enmendaduras o borrones</a:t>
            </a:r>
            <a:r>
              <a:rPr lang="es" sz="2667" dirty="0">
                <a:solidFill>
                  <a:schemeClr val="dk1"/>
                </a:solidFill>
              </a:rPr>
              <a:t>.</a:t>
            </a:r>
            <a:endParaRPr sz="2667" dirty="0">
              <a:solidFill>
                <a:schemeClr val="dk1"/>
              </a:solidFill>
            </a:endParaRPr>
          </a:p>
          <a:p>
            <a:pPr>
              <a:lnSpc>
                <a:spcPct val="115000"/>
              </a:lnSpc>
            </a:pPr>
            <a:endParaRPr sz="1600" dirty="0">
              <a:latin typeface="Roboto"/>
              <a:ea typeface="Roboto"/>
              <a:cs typeface="Roboto"/>
              <a:sym typeface="Roboto"/>
            </a:endParaRPr>
          </a:p>
        </p:txBody>
      </p:sp>
      <p:pic>
        <p:nvPicPr>
          <p:cNvPr id="12" name="Imagen 11">
            <a:extLst>
              <a:ext uri="{FF2B5EF4-FFF2-40B4-BE49-F238E27FC236}">
                <a16:creationId xmlns:a16="http://schemas.microsoft.com/office/drawing/2014/main" id="{E4526231-89D4-41FE-BBD6-11EA5C8CD925}"/>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97042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51905-A34E-4CC1-B121-A368DC60D695}"/>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4AE0EDB6-30F0-41C2-AD7C-5A920B386E2C}"/>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2ADDE860-F5B2-46BF-9E11-96526DBD8412}"/>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Rectángulo 4">
            <a:extLst>
              <a:ext uri="{FF2B5EF4-FFF2-40B4-BE49-F238E27FC236}">
                <a16:creationId xmlns:a16="http://schemas.microsoft.com/office/drawing/2014/main" id="{659783F2-1136-492D-8302-1429B35AFC45}"/>
              </a:ext>
            </a:extLst>
          </p:cNvPr>
          <p:cNvSpPr/>
          <p:nvPr/>
        </p:nvSpPr>
        <p:spPr>
          <a:xfrm>
            <a:off x="1436383" y="1086700"/>
            <a:ext cx="9319234" cy="584775"/>
          </a:xfrm>
          <a:prstGeom prst="rect">
            <a:avLst/>
          </a:prstGeom>
        </p:spPr>
        <p:txBody>
          <a:bodyPr wrap="square">
            <a:spAutoFit/>
          </a:bodyPr>
          <a:lstStyle/>
          <a:p>
            <a:pPr algn="ctr"/>
            <a:r>
              <a:rPr lang="es-CO" sz="2800" b="1" dirty="0">
                <a:latin typeface="Arial" panose="020B0604020202020204" pitchFamily="34" charset="0"/>
                <a:cs typeface="Arial" panose="020B0604020202020204" pitchFamily="34" charset="0"/>
              </a:rPr>
              <a:t>HORARIOS</a:t>
            </a:r>
            <a:r>
              <a:rPr lang="es-CO" sz="3200" b="1" dirty="0">
                <a:latin typeface="Arial" panose="020B0604020202020204" pitchFamily="34" charset="0"/>
                <a:cs typeface="Arial" panose="020B0604020202020204" pitchFamily="34" charset="0"/>
              </a:rPr>
              <a:t> DE LOS ESCRUTINIOS</a:t>
            </a:r>
          </a:p>
        </p:txBody>
      </p:sp>
      <p:cxnSp>
        <p:nvCxnSpPr>
          <p:cNvPr id="6" name="Conector recto de flecha 5">
            <a:extLst>
              <a:ext uri="{FF2B5EF4-FFF2-40B4-BE49-F238E27FC236}">
                <a16:creationId xmlns:a16="http://schemas.microsoft.com/office/drawing/2014/main" id="{4B375C96-F174-4A04-839F-B323B68C1677}"/>
              </a:ext>
            </a:extLst>
          </p:cNvPr>
          <p:cNvCxnSpPr/>
          <p:nvPr/>
        </p:nvCxnSpPr>
        <p:spPr>
          <a:xfrm flipV="1">
            <a:off x="3712030" y="2108542"/>
            <a:ext cx="576942" cy="11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56DE508B-07B3-4851-A1E9-6C10BB22E08B}"/>
              </a:ext>
            </a:extLst>
          </p:cNvPr>
          <p:cNvSpPr/>
          <p:nvPr/>
        </p:nvSpPr>
        <p:spPr>
          <a:xfrm>
            <a:off x="4422541" y="1915253"/>
            <a:ext cx="6447550" cy="276999"/>
          </a:xfrm>
          <a:prstGeom prst="rect">
            <a:avLst/>
          </a:prstGeom>
        </p:spPr>
        <p:txBody>
          <a:bodyPr wrap="square">
            <a:spAutoFit/>
          </a:bodyPr>
          <a:lstStyle/>
          <a:p>
            <a:pPr algn="just" fontAlgn="base"/>
            <a:r>
              <a:rPr lang="es-CO" sz="1200" dirty="0">
                <a:latin typeface="Arial" panose="020B0604020202020204" pitchFamily="34" charset="0"/>
                <a:cs typeface="Arial" panose="020B0604020202020204" pitchFamily="34" charset="0"/>
              </a:rPr>
              <a:t>Desde las 4:00 p. m. hasta las 11:00 p. m. del día de votaciones. </a:t>
            </a:r>
          </a:p>
        </p:txBody>
      </p:sp>
      <p:sp>
        <p:nvSpPr>
          <p:cNvPr id="8" name="Rectángulo 7">
            <a:extLst>
              <a:ext uri="{FF2B5EF4-FFF2-40B4-BE49-F238E27FC236}">
                <a16:creationId xmlns:a16="http://schemas.microsoft.com/office/drawing/2014/main" id="{1D4F2F71-19AF-49B4-8CB3-07EFE9B9D61F}"/>
              </a:ext>
            </a:extLst>
          </p:cNvPr>
          <p:cNvSpPr/>
          <p:nvPr/>
        </p:nvSpPr>
        <p:spPr>
          <a:xfrm>
            <a:off x="4451185" y="2589636"/>
            <a:ext cx="6957041" cy="830997"/>
          </a:xfrm>
          <a:prstGeom prst="rect">
            <a:avLst/>
          </a:prstGeom>
        </p:spPr>
        <p:txBody>
          <a:bodyPr wrap="square">
            <a:spAutoFit/>
          </a:bodyPr>
          <a:lstStyle/>
          <a:p>
            <a:pPr algn="just" fontAlgn="base"/>
            <a:r>
              <a:rPr lang="es-CO" sz="1200" dirty="0">
                <a:latin typeface="Arial" panose="020B0604020202020204" pitchFamily="34" charset="0"/>
                <a:cs typeface="Arial" panose="020B0604020202020204" pitchFamily="34" charset="0"/>
              </a:rPr>
              <a:t>Desde las 4:00 p. m. hasta las 12 de la noche del día de votaciones. Cuando no sea posible terminar el escrutinio antes de la hora señalada, la audiencia de escrutinio continuará a las 9:00 a. m. del día siguiente hasta las 9 p. m. y así sucesivamente hasta terminar el correspondiente escrutinio</a:t>
            </a:r>
          </a:p>
        </p:txBody>
      </p:sp>
      <p:sp>
        <p:nvSpPr>
          <p:cNvPr id="9" name="CuadroTexto 8">
            <a:extLst>
              <a:ext uri="{FF2B5EF4-FFF2-40B4-BE49-F238E27FC236}">
                <a16:creationId xmlns:a16="http://schemas.microsoft.com/office/drawing/2014/main" id="{B3EAEDDF-2202-417C-9F80-E2085A9812F0}"/>
              </a:ext>
            </a:extLst>
          </p:cNvPr>
          <p:cNvSpPr txBox="1"/>
          <p:nvPr/>
        </p:nvSpPr>
        <p:spPr>
          <a:xfrm>
            <a:off x="405903" y="3921385"/>
            <a:ext cx="3401240" cy="923330"/>
          </a:xfrm>
          <a:prstGeom prst="rect">
            <a:avLst/>
          </a:prstGeom>
        </p:spPr>
        <p:txBody>
          <a:bodyPr wrap="square">
            <a:spAutoFit/>
          </a:bodyPr>
          <a:lstStyle>
            <a:defPPr>
              <a:defRPr lang="es-CO"/>
            </a:defPPr>
            <a:lvl1pPr marL="285750" indent="-285750" algn="just">
              <a:buFontTx/>
              <a:buChar char="-"/>
              <a:defRPr>
                <a:latin typeface="Open Sans"/>
              </a:defRPr>
            </a:lvl1pPr>
          </a:lstStyle>
          <a:p>
            <a:pPr marL="0" indent="0" algn="l">
              <a:buNone/>
            </a:pPr>
            <a:r>
              <a:rPr lang="es-CO" b="1" dirty="0">
                <a:latin typeface="Arial" panose="020B0604020202020204" pitchFamily="34" charset="0"/>
                <a:cs typeface="Arial" panose="020B0604020202020204" pitchFamily="34" charset="0"/>
              </a:rPr>
              <a:t>Escrutinios de los Delegados del Consejo Nacional Electoral</a:t>
            </a:r>
          </a:p>
        </p:txBody>
      </p:sp>
      <p:cxnSp>
        <p:nvCxnSpPr>
          <p:cNvPr id="10" name="Conector recto de flecha 9">
            <a:extLst>
              <a:ext uri="{FF2B5EF4-FFF2-40B4-BE49-F238E27FC236}">
                <a16:creationId xmlns:a16="http://schemas.microsoft.com/office/drawing/2014/main" id="{EF2AD5B0-5282-480E-B17A-55A96BE564D9}"/>
              </a:ext>
            </a:extLst>
          </p:cNvPr>
          <p:cNvCxnSpPr/>
          <p:nvPr/>
        </p:nvCxnSpPr>
        <p:spPr>
          <a:xfrm flipV="1">
            <a:off x="3712030" y="4417692"/>
            <a:ext cx="625666" cy="1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0FF5E18C-39B1-4495-AE6E-F9F3D0131FB9}"/>
              </a:ext>
            </a:extLst>
          </p:cNvPr>
          <p:cNvSpPr/>
          <p:nvPr/>
        </p:nvSpPr>
        <p:spPr>
          <a:xfrm>
            <a:off x="4494732" y="4024988"/>
            <a:ext cx="7109438" cy="646331"/>
          </a:xfrm>
          <a:prstGeom prst="rect">
            <a:avLst/>
          </a:prstGeom>
        </p:spPr>
        <p:txBody>
          <a:bodyPr wrap="square">
            <a:spAutoFit/>
          </a:bodyPr>
          <a:lstStyle/>
          <a:p>
            <a:pPr algn="just" fontAlgn="base"/>
            <a:r>
              <a:rPr lang="es-CO" sz="1200" dirty="0">
                <a:latin typeface="Arial" panose="020B0604020202020204" pitchFamily="34" charset="0"/>
                <a:cs typeface="Arial" panose="020B0604020202020204" pitchFamily="34" charset="0"/>
              </a:rPr>
              <a:t>Iniciarán a las 9 a. m. del martes siguiente a las elecciones, en la capital del respectivo departamento. Los delegados del Consejo deberán iniciar y adelantar el escrutinio general, aunque no se haya recibido la totalidad de los pliegos electorales de los municipios que integran la suscripción electoral.</a:t>
            </a:r>
          </a:p>
        </p:txBody>
      </p:sp>
      <p:sp>
        <p:nvSpPr>
          <p:cNvPr id="12" name="CuadroTexto 11">
            <a:extLst>
              <a:ext uri="{FF2B5EF4-FFF2-40B4-BE49-F238E27FC236}">
                <a16:creationId xmlns:a16="http://schemas.microsoft.com/office/drawing/2014/main" id="{9C743019-3471-4CF1-88A7-A62BFBF1ABA2}"/>
              </a:ext>
            </a:extLst>
          </p:cNvPr>
          <p:cNvSpPr txBox="1"/>
          <p:nvPr/>
        </p:nvSpPr>
        <p:spPr>
          <a:xfrm>
            <a:off x="405903" y="5166077"/>
            <a:ext cx="3618953" cy="646331"/>
          </a:xfrm>
          <a:prstGeom prst="rect">
            <a:avLst/>
          </a:prstGeom>
        </p:spPr>
        <p:txBody>
          <a:bodyPr wrap="square">
            <a:spAutoFit/>
          </a:bodyPr>
          <a:lstStyle>
            <a:defPPr>
              <a:defRPr lang="es-CO"/>
            </a:defPPr>
            <a:lvl1pPr marL="285750" indent="-285750" algn="just">
              <a:buFontTx/>
              <a:buChar char="-"/>
              <a:defRPr>
                <a:latin typeface="Open Sans"/>
              </a:defRPr>
            </a:lvl1pPr>
          </a:lstStyle>
          <a:p>
            <a:pPr marL="0" indent="0" algn="l">
              <a:buNone/>
            </a:pPr>
            <a:r>
              <a:rPr lang="es-CO" b="1" dirty="0">
                <a:latin typeface="Arial" panose="020B0604020202020204" pitchFamily="34" charset="0"/>
                <a:cs typeface="Arial" panose="020B0604020202020204" pitchFamily="34" charset="0"/>
              </a:rPr>
              <a:t>Escrutinios del Consejo Nacional Electoral</a:t>
            </a:r>
          </a:p>
        </p:txBody>
      </p:sp>
      <p:cxnSp>
        <p:nvCxnSpPr>
          <p:cNvPr id="13" name="Conector recto de flecha 12">
            <a:extLst>
              <a:ext uri="{FF2B5EF4-FFF2-40B4-BE49-F238E27FC236}">
                <a16:creationId xmlns:a16="http://schemas.microsoft.com/office/drawing/2014/main" id="{85A94F53-A89F-466C-A1E7-4165054868B6}"/>
              </a:ext>
            </a:extLst>
          </p:cNvPr>
          <p:cNvCxnSpPr/>
          <p:nvPr/>
        </p:nvCxnSpPr>
        <p:spPr>
          <a:xfrm flipV="1">
            <a:off x="3625120" y="5489242"/>
            <a:ext cx="625666" cy="1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7A466E3B-F881-4195-9013-AC605F061B32}"/>
              </a:ext>
            </a:extLst>
          </p:cNvPr>
          <p:cNvSpPr/>
          <p:nvPr/>
        </p:nvSpPr>
        <p:spPr>
          <a:xfrm>
            <a:off x="4430759" y="5073743"/>
            <a:ext cx="7185637" cy="830997"/>
          </a:xfrm>
          <a:prstGeom prst="rect">
            <a:avLst/>
          </a:prstGeom>
        </p:spPr>
        <p:txBody>
          <a:bodyPr wrap="square">
            <a:spAutoFit/>
          </a:bodyPr>
          <a:lstStyle/>
          <a:p>
            <a:pPr algn="just" fontAlgn="base"/>
            <a:r>
              <a:rPr lang="es-CO" sz="1200" dirty="0">
                <a:latin typeface="Arial" panose="020B0604020202020204" pitchFamily="34" charset="0"/>
                <a:cs typeface="Arial" panose="020B0604020202020204" pitchFamily="34" charset="0"/>
              </a:rPr>
              <a:t>A medida que los claveros del Consejo Nacional Electoral vayan recibiendo recursos de apelación de parte de los Delegados del Consejo Nacional Electoral, se pondrán a disposición de los escrutadores y cuando no sea posible terminar el escrutinio antes de las 10 p. m. del día en que tenga lugar, se continuará a las 10 a. m. del día siguiente y así sucesivamente hasta concluirlo.</a:t>
            </a:r>
          </a:p>
        </p:txBody>
      </p:sp>
      <p:cxnSp>
        <p:nvCxnSpPr>
          <p:cNvPr id="15" name="Conector recto de flecha 14">
            <a:extLst>
              <a:ext uri="{FF2B5EF4-FFF2-40B4-BE49-F238E27FC236}">
                <a16:creationId xmlns:a16="http://schemas.microsoft.com/office/drawing/2014/main" id="{3B87B33D-36C4-411A-9697-3ECCA959896A}"/>
              </a:ext>
            </a:extLst>
          </p:cNvPr>
          <p:cNvCxnSpPr/>
          <p:nvPr/>
        </p:nvCxnSpPr>
        <p:spPr>
          <a:xfrm flipV="1">
            <a:off x="3712030" y="2953421"/>
            <a:ext cx="576942" cy="11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C820D9DB-9EE3-4E04-BDDA-F7272420A08F}"/>
              </a:ext>
            </a:extLst>
          </p:cNvPr>
          <p:cNvSpPr txBox="1"/>
          <p:nvPr/>
        </p:nvSpPr>
        <p:spPr>
          <a:xfrm>
            <a:off x="473664" y="1860243"/>
            <a:ext cx="2889816" cy="646331"/>
          </a:xfrm>
          <a:prstGeom prst="rect">
            <a:avLst/>
          </a:prstGeom>
        </p:spPr>
        <p:txBody>
          <a:bodyPr wrap="square">
            <a:spAutoFit/>
          </a:bodyPr>
          <a:lstStyle>
            <a:defPPr>
              <a:defRPr lang="es-CO"/>
            </a:defPPr>
            <a:lvl1pPr marL="285750" indent="-285750" algn="just">
              <a:buFontTx/>
              <a:buChar char="-"/>
              <a:defRPr>
                <a:latin typeface="Open Sans"/>
              </a:defRPr>
            </a:lvl1pPr>
          </a:lstStyle>
          <a:p>
            <a:pPr marL="0" indent="0" algn="l">
              <a:buNone/>
            </a:pPr>
            <a:r>
              <a:rPr lang="es-CO" b="1" dirty="0">
                <a:latin typeface="Arial" panose="020B0604020202020204" pitchFamily="34" charset="0"/>
                <a:cs typeface="Arial" panose="020B0604020202020204" pitchFamily="34" charset="0"/>
              </a:rPr>
              <a:t>Escrutinios de los jurados de votación</a:t>
            </a:r>
          </a:p>
        </p:txBody>
      </p:sp>
      <p:sp>
        <p:nvSpPr>
          <p:cNvPr id="17" name="CuadroTexto 16">
            <a:extLst>
              <a:ext uri="{FF2B5EF4-FFF2-40B4-BE49-F238E27FC236}">
                <a16:creationId xmlns:a16="http://schemas.microsoft.com/office/drawing/2014/main" id="{84465B88-1E8F-4FE6-B148-35934F8C03A1}"/>
              </a:ext>
            </a:extLst>
          </p:cNvPr>
          <p:cNvSpPr txBox="1"/>
          <p:nvPr/>
        </p:nvSpPr>
        <p:spPr>
          <a:xfrm>
            <a:off x="464010" y="2734842"/>
            <a:ext cx="3814898" cy="646331"/>
          </a:xfrm>
          <a:prstGeom prst="rect">
            <a:avLst/>
          </a:prstGeom>
        </p:spPr>
        <p:txBody>
          <a:bodyPr wrap="square">
            <a:spAutoFit/>
          </a:bodyPr>
          <a:lstStyle>
            <a:defPPr>
              <a:defRPr lang="es-CO"/>
            </a:defPPr>
            <a:lvl1pPr marL="285750" indent="-285750" algn="just">
              <a:buFontTx/>
              <a:buChar char="-"/>
              <a:defRPr>
                <a:latin typeface="Open Sans"/>
              </a:defRPr>
            </a:lvl1pPr>
          </a:lstStyle>
          <a:p>
            <a:pPr marL="0" indent="0" algn="l">
              <a:buNone/>
            </a:pPr>
            <a:r>
              <a:rPr lang="es-CO" b="1" dirty="0">
                <a:latin typeface="Arial" panose="020B0604020202020204" pitchFamily="34" charset="0"/>
                <a:cs typeface="Arial" panose="020B0604020202020204" pitchFamily="34" charset="0"/>
              </a:rPr>
              <a:t>Escrutinios Distritales, Municipales y Auxiliares</a:t>
            </a:r>
          </a:p>
        </p:txBody>
      </p:sp>
      <p:pic>
        <p:nvPicPr>
          <p:cNvPr id="18" name="Imagen 17">
            <a:extLst>
              <a:ext uri="{FF2B5EF4-FFF2-40B4-BE49-F238E27FC236}">
                <a16:creationId xmlns:a16="http://schemas.microsoft.com/office/drawing/2014/main" id="{486B7146-6646-48E8-8233-BD9A1E0DC9C6}"/>
              </a:ext>
            </a:extLst>
          </p:cNvPr>
          <p:cNvPicPr>
            <a:picLocks noChangeAspect="1"/>
          </p:cNvPicPr>
          <p:nvPr/>
        </p:nvPicPr>
        <p:blipFill>
          <a:blip r:embed="rId3"/>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268475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649B1-BE5B-4F39-AF84-BEA7E35360D4}"/>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80B3CF1F-AD64-471F-93C1-6ED13B752F2B}"/>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6BF1779C-7051-43DF-9A84-D53F9397C8A3}"/>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 name="Título 1">
            <a:extLst>
              <a:ext uri="{FF2B5EF4-FFF2-40B4-BE49-F238E27FC236}">
                <a16:creationId xmlns:a16="http://schemas.microsoft.com/office/drawing/2014/main" id="{E788780B-24D6-43B3-A1C8-5EA33B85C22D}"/>
              </a:ext>
            </a:extLst>
          </p:cNvPr>
          <p:cNvSpPr txBox="1">
            <a:spLocks/>
          </p:cNvSpPr>
          <p:nvPr/>
        </p:nvSpPr>
        <p:spPr>
          <a:xfrm>
            <a:off x="838200" y="365125"/>
            <a:ext cx="10515600" cy="1325563"/>
          </a:xfrm>
          <a:prstGeom prst="rect">
            <a:avLst/>
          </a:prstGeom>
        </p:spPr>
        <p:txBody>
          <a:bodyPr spcFirstLastPara="1" vert="horz" wrap="square" lIns="91425" tIns="91425" rIns="91425" bIns="91425" rtlCol="0" anchor="t" anchorCtr="0">
            <a:normAutofit/>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lang="es-ES_tradnl" sz="6600" b="1" dirty="0">
              <a:latin typeface="+mn-lt"/>
              <a:ea typeface="+mn-ea"/>
              <a:cs typeface="+mn-cs"/>
            </a:endParaRPr>
          </a:p>
        </p:txBody>
      </p:sp>
      <p:sp>
        <p:nvSpPr>
          <p:cNvPr id="9" name="Rectángulo 8">
            <a:extLst>
              <a:ext uri="{FF2B5EF4-FFF2-40B4-BE49-F238E27FC236}">
                <a16:creationId xmlns:a16="http://schemas.microsoft.com/office/drawing/2014/main" id="{1CD65BDE-7B46-46D5-9F8F-16FC185D7863}"/>
              </a:ext>
            </a:extLst>
          </p:cNvPr>
          <p:cNvSpPr/>
          <p:nvPr/>
        </p:nvSpPr>
        <p:spPr>
          <a:xfrm>
            <a:off x="3194609" y="1017066"/>
            <a:ext cx="6819222" cy="954107"/>
          </a:xfrm>
          <a:prstGeom prst="rect">
            <a:avLst/>
          </a:prstGeom>
        </p:spPr>
        <p:txBody>
          <a:bodyPr wrap="square">
            <a:spAutoFit/>
          </a:bodyPr>
          <a:lstStyle/>
          <a:p>
            <a:r>
              <a:rPr lang="es-CO" sz="2800" b="1" dirty="0"/>
              <a:t>DOCUMENTOS CON LOS QUE DEBERÁ CONTAR LA COMISIÓN ESCRUTADORA</a:t>
            </a:r>
          </a:p>
        </p:txBody>
      </p:sp>
      <p:pic>
        <p:nvPicPr>
          <p:cNvPr id="10" name="Picture 2" descr="Resultado de imagen para actas">
            <a:extLst>
              <a:ext uri="{FF2B5EF4-FFF2-40B4-BE49-F238E27FC236}">
                <a16:creationId xmlns:a16="http://schemas.microsoft.com/office/drawing/2014/main" id="{083DE4EC-6DBA-4378-8A84-E216B51CC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501" y="2251659"/>
            <a:ext cx="2562225" cy="1781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a:extLst>
              <a:ext uri="{FF2B5EF4-FFF2-40B4-BE49-F238E27FC236}">
                <a16:creationId xmlns:a16="http://schemas.microsoft.com/office/drawing/2014/main" id="{02DE77A1-4136-4B10-9ADD-A3B296380837}"/>
              </a:ext>
            </a:extLst>
          </p:cNvPr>
          <p:cNvSpPr txBox="1">
            <a:spLocks noChangeArrowheads="1"/>
          </p:cNvSpPr>
          <p:nvPr/>
        </p:nvSpPr>
        <p:spPr bwMode="auto">
          <a:xfrm>
            <a:off x="3084750" y="2220855"/>
            <a:ext cx="8569325" cy="42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Arial" panose="020B0604020202020204" pitchFamily="34" charset="0"/>
              </a:defRPr>
            </a:lvl1pPr>
            <a:lvl2pPr marL="742950" indent="-285750" eaLnBrk="0" hangingPunct="0">
              <a:defRPr sz="3000">
                <a:solidFill>
                  <a:schemeClr val="tx1"/>
                </a:solidFill>
                <a:latin typeface="Arial" panose="020B0604020202020204" pitchFamily="34" charset="0"/>
              </a:defRPr>
            </a:lvl2pPr>
            <a:lvl3pPr marL="1143000" indent="-228600" eaLnBrk="0" hangingPunct="0">
              <a:defRPr sz="3000">
                <a:solidFill>
                  <a:schemeClr val="tx1"/>
                </a:solidFill>
                <a:latin typeface="Arial" panose="020B0604020202020204" pitchFamily="34" charset="0"/>
              </a:defRPr>
            </a:lvl3pPr>
            <a:lvl4pPr marL="1600200" indent="-228600" eaLnBrk="0" hangingPunct="0">
              <a:defRPr sz="3000">
                <a:solidFill>
                  <a:schemeClr val="tx1"/>
                </a:solidFill>
                <a:latin typeface="Arial" panose="020B0604020202020204" pitchFamily="34" charset="0"/>
              </a:defRPr>
            </a:lvl4pPr>
            <a:lvl5pPr marL="2057400" indent="-228600" eaLnBrk="0" hangingPunct="0">
              <a:defRPr sz="3000">
                <a:solidFill>
                  <a:schemeClr val="tx1"/>
                </a:solidFill>
                <a:latin typeface="Arial" panose="020B0604020202020204" pitchFamily="34" charset="0"/>
              </a:defRPr>
            </a:lvl5pPr>
            <a:lvl6pPr marL="2514600" indent="-228600" eaLnBrk="0" fontAlgn="base" hangingPunct="0">
              <a:spcBef>
                <a:spcPct val="0"/>
              </a:spcBef>
              <a:spcAft>
                <a:spcPct val="0"/>
              </a:spcAft>
              <a:defRPr sz="3000">
                <a:solidFill>
                  <a:schemeClr val="tx1"/>
                </a:solidFill>
                <a:latin typeface="Arial" panose="020B0604020202020204" pitchFamily="34" charset="0"/>
              </a:defRPr>
            </a:lvl6pPr>
            <a:lvl7pPr marL="2971800" indent="-228600" eaLnBrk="0" fontAlgn="base" hangingPunct="0">
              <a:spcBef>
                <a:spcPct val="0"/>
              </a:spcBef>
              <a:spcAft>
                <a:spcPct val="0"/>
              </a:spcAft>
              <a:defRPr sz="3000">
                <a:solidFill>
                  <a:schemeClr val="tx1"/>
                </a:solidFill>
                <a:latin typeface="Arial" panose="020B0604020202020204" pitchFamily="34" charset="0"/>
              </a:defRPr>
            </a:lvl7pPr>
            <a:lvl8pPr marL="3429000" indent="-228600" eaLnBrk="0" fontAlgn="base" hangingPunct="0">
              <a:spcBef>
                <a:spcPct val="0"/>
              </a:spcBef>
              <a:spcAft>
                <a:spcPct val="0"/>
              </a:spcAft>
              <a:defRPr sz="3000">
                <a:solidFill>
                  <a:schemeClr val="tx1"/>
                </a:solidFill>
                <a:latin typeface="Arial" panose="020B0604020202020204" pitchFamily="34" charset="0"/>
              </a:defRPr>
            </a:lvl8pPr>
            <a:lvl9pPr marL="3886200" indent="-228600" eaLnBrk="0" fontAlgn="base" hangingPunct="0">
              <a:spcBef>
                <a:spcPct val="0"/>
              </a:spcBef>
              <a:spcAft>
                <a:spcPct val="0"/>
              </a:spcAft>
              <a:defRPr sz="3000">
                <a:solidFill>
                  <a:schemeClr val="tx1"/>
                </a:solidFill>
                <a:latin typeface="Arial" panose="020B0604020202020204" pitchFamily="34" charset="0"/>
              </a:defRPr>
            </a:lvl9pPr>
          </a:lstStyle>
          <a:p>
            <a:pPr eaLnBrk="1" hangingPunct="1">
              <a:lnSpc>
                <a:spcPct val="120000"/>
              </a:lnSpc>
              <a:spcAft>
                <a:spcPct val="30000"/>
              </a:spcAft>
              <a:buClr>
                <a:srgbClr val="006600"/>
              </a:buClr>
              <a:buSzPct val="120000"/>
              <a:buFont typeface="Wingdings" panose="05000000000000000000" pitchFamily="2" charset="2"/>
              <a:buChar char="Ø"/>
            </a:pPr>
            <a:r>
              <a:rPr lang="es-ES" altLang="es-CO" sz="1400" b="1" dirty="0">
                <a:cs typeface="Arial" panose="020B0604020202020204" pitchFamily="34" charset="0"/>
              </a:rPr>
              <a:t> Resolución que fija el número de votantes por mesa.</a:t>
            </a:r>
          </a:p>
          <a:p>
            <a:pPr eaLnBrk="1" hangingPunct="1">
              <a:lnSpc>
                <a:spcPct val="120000"/>
              </a:lnSpc>
              <a:spcAft>
                <a:spcPct val="30000"/>
              </a:spcAft>
              <a:buClr>
                <a:srgbClr val="006600"/>
              </a:buClr>
              <a:buSzPct val="120000"/>
              <a:buFont typeface="Wingdings" panose="05000000000000000000" pitchFamily="2" charset="2"/>
              <a:buChar char="Ø"/>
            </a:pPr>
            <a:r>
              <a:rPr lang="es-ES" altLang="es-CO" sz="1400" b="1" dirty="0">
                <a:cs typeface="Arial" panose="020B0604020202020204" pitchFamily="34" charset="0"/>
              </a:rPr>
              <a:t> Resolución de términos de entrega de pliegos electorales.</a:t>
            </a:r>
          </a:p>
          <a:p>
            <a:pPr eaLnBrk="1" hangingPunct="1">
              <a:lnSpc>
                <a:spcPct val="120000"/>
              </a:lnSpc>
              <a:spcAft>
                <a:spcPct val="30000"/>
              </a:spcAft>
              <a:buClr>
                <a:srgbClr val="006600"/>
              </a:buClr>
              <a:buSzPct val="120000"/>
              <a:buFont typeface="Wingdings" panose="05000000000000000000" pitchFamily="2" charset="2"/>
              <a:buChar char="Ø"/>
            </a:pPr>
            <a:r>
              <a:rPr lang="es-ES" altLang="es-CO" sz="1400" b="1" dirty="0">
                <a:cs typeface="Arial" panose="020B0604020202020204" pitchFamily="34" charset="0"/>
              </a:rPr>
              <a:t> Resolución que fijó el sitio de los escrutinios: Formulario E-5.</a:t>
            </a:r>
          </a:p>
          <a:p>
            <a:pPr eaLnBrk="1" hangingPunct="1">
              <a:lnSpc>
                <a:spcPct val="120000"/>
              </a:lnSpc>
              <a:spcAft>
                <a:spcPct val="30000"/>
              </a:spcAft>
              <a:buClr>
                <a:srgbClr val="006600"/>
              </a:buClr>
              <a:buSzPct val="120000"/>
              <a:buFont typeface="Wingdings" panose="05000000000000000000" pitchFamily="2" charset="2"/>
              <a:buChar char="Ø"/>
            </a:pPr>
            <a:r>
              <a:rPr lang="es-ES" sz="1400" b="1" dirty="0">
                <a:cs typeface="Arial" panose="020B0604020202020204" pitchFamily="34" charset="0"/>
              </a:rPr>
              <a:t> Resolución que estableció los puestos de votación.</a:t>
            </a:r>
          </a:p>
          <a:p>
            <a:pPr eaLnBrk="1" hangingPunct="1">
              <a:lnSpc>
                <a:spcPct val="120000"/>
              </a:lnSpc>
              <a:spcAft>
                <a:spcPct val="30000"/>
              </a:spcAft>
              <a:buClr>
                <a:srgbClr val="006600"/>
              </a:buClr>
              <a:buSzPct val="120000"/>
              <a:buFont typeface="Wingdings" panose="05000000000000000000" pitchFamily="2" charset="2"/>
              <a:buChar char="Ø"/>
            </a:pPr>
            <a:r>
              <a:rPr lang="es-ES" sz="1400" b="1" dirty="0">
                <a:cs typeface="Arial" panose="020B0604020202020204" pitchFamily="34" charset="0"/>
              </a:rPr>
              <a:t> Resolución que trasladó puestos de votación.</a:t>
            </a:r>
          </a:p>
          <a:p>
            <a:pPr eaLnBrk="1" hangingPunct="1">
              <a:lnSpc>
                <a:spcPct val="120000"/>
              </a:lnSpc>
              <a:spcAft>
                <a:spcPct val="30000"/>
              </a:spcAft>
              <a:buClr>
                <a:srgbClr val="006600"/>
              </a:buClr>
              <a:buSzPct val="120000"/>
              <a:buFont typeface="Wingdings" panose="05000000000000000000" pitchFamily="2" charset="2"/>
              <a:buChar char="Ø"/>
            </a:pPr>
            <a:r>
              <a:rPr lang="es-ES" sz="1400" b="1" dirty="0">
                <a:cs typeface="Arial" panose="020B0604020202020204" pitchFamily="34" charset="0"/>
              </a:rPr>
              <a:t> Actos administrativos de designación Comisión Escrutadora y Claveros.</a:t>
            </a:r>
          </a:p>
          <a:p>
            <a:pPr eaLnBrk="1" hangingPunct="1">
              <a:lnSpc>
                <a:spcPct val="120000"/>
              </a:lnSpc>
              <a:spcAft>
                <a:spcPct val="30000"/>
              </a:spcAft>
              <a:buClr>
                <a:srgbClr val="006600"/>
              </a:buClr>
              <a:buSzPct val="120000"/>
              <a:buFont typeface="Wingdings" panose="05000000000000000000" pitchFamily="2" charset="2"/>
              <a:buChar char="Ø"/>
            </a:pPr>
            <a:r>
              <a:rPr lang="es-CO" sz="1400" b="1" dirty="0">
                <a:solidFill>
                  <a:prstClr val="black"/>
                </a:solidFill>
                <a:cs typeface="Arial" panose="020B0604020202020204" pitchFamily="34" charset="0"/>
              </a:rPr>
              <a:t> Formulario E-19:</a:t>
            </a:r>
            <a:r>
              <a:rPr lang="es-CO" sz="1400" dirty="0">
                <a:solidFill>
                  <a:prstClr val="black"/>
                </a:solidFill>
                <a:cs typeface="Arial" panose="020B0604020202020204" pitchFamily="34" charset="0"/>
              </a:rPr>
              <a:t> </a:t>
            </a:r>
            <a:r>
              <a:rPr lang="es-CO" sz="1400" b="1" dirty="0">
                <a:solidFill>
                  <a:prstClr val="black"/>
                </a:solidFill>
                <a:cs typeface="Arial" panose="020B0604020202020204" pitchFamily="34" charset="0"/>
              </a:rPr>
              <a:t>Recibo de documentos electorales</a:t>
            </a:r>
            <a:endParaRPr lang="es-ES" sz="1400" b="1" dirty="0">
              <a:cs typeface="Arial" panose="020B0604020202020204" pitchFamily="34" charset="0"/>
            </a:endParaRPr>
          </a:p>
          <a:p>
            <a:pPr eaLnBrk="1" hangingPunct="1">
              <a:lnSpc>
                <a:spcPct val="120000"/>
              </a:lnSpc>
              <a:spcAft>
                <a:spcPct val="30000"/>
              </a:spcAft>
              <a:buClr>
                <a:srgbClr val="006600"/>
              </a:buClr>
              <a:buSzPct val="120000"/>
              <a:buFont typeface="Wingdings" panose="05000000000000000000" pitchFamily="2" charset="2"/>
              <a:buChar char="Ø"/>
            </a:pPr>
            <a:r>
              <a:rPr lang="es-ES" sz="1400" b="1" dirty="0">
                <a:cs typeface="Arial" panose="020B0604020202020204" pitchFamily="34" charset="0"/>
              </a:rPr>
              <a:t> Formulario E-20 Acta de introducción y retiro de pliegos electorales</a:t>
            </a:r>
            <a:endParaRPr lang="es-CO" sz="1400" b="1" dirty="0">
              <a:cs typeface="Arial" panose="020B0604020202020204" pitchFamily="34" charset="0"/>
            </a:endParaRPr>
          </a:p>
          <a:p>
            <a:pPr algn="just" eaLnBrk="1" hangingPunct="1">
              <a:lnSpc>
                <a:spcPct val="120000"/>
              </a:lnSpc>
              <a:spcAft>
                <a:spcPct val="30000"/>
              </a:spcAft>
              <a:buClr>
                <a:srgbClr val="006600"/>
              </a:buClr>
              <a:buSzPct val="120000"/>
              <a:buFont typeface="Wingdings" panose="05000000000000000000" pitchFamily="2" charset="2"/>
              <a:buChar char="Ø"/>
            </a:pPr>
            <a:r>
              <a:rPr lang="es-ES" altLang="es-CO" sz="1400" b="1" dirty="0">
                <a:cs typeface="Arial" panose="020B0604020202020204" pitchFamily="34" charset="0"/>
              </a:rPr>
              <a:t> Formulario </a:t>
            </a:r>
            <a:r>
              <a:rPr lang="es-CO" sz="1400" b="1" dirty="0">
                <a:cs typeface="Arial" panose="020B0604020202020204" pitchFamily="34" charset="0"/>
              </a:rPr>
              <a:t>E-21: Sello del arca triclave.</a:t>
            </a:r>
          </a:p>
          <a:p>
            <a:pPr algn="just" eaLnBrk="1" hangingPunct="1">
              <a:lnSpc>
                <a:spcPct val="120000"/>
              </a:lnSpc>
              <a:spcAft>
                <a:spcPct val="30000"/>
              </a:spcAft>
              <a:buClr>
                <a:srgbClr val="006600"/>
              </a:buClr>
              <a:buSzPct val="120000"/>
              <a:buFont typeface="Wingdings" panose="05000000000000000000" pitchFamily="2" charset="2"/>
              <a:buChar char="Ø"/>
            </a:pPr>
            <a:r>
              <a:rPr lang="es-CO" altLang="es-CO" sz="1400" b="1" dirty="0">
                <a:cs typeface="Arial" panose="020B0604020202020204" pitchFamily="34" charset="0"/>
              </a:rPr>
              <a:t> Formulario E-23 Constancia de Comisión Escrutadora</a:t>
            </a:r>
          </a:p>
          <a:p>
            <a:pPr algn="just" eaLnBrk="1" hangingPunct="1">
              <a:lnSpc>
                <a:spcPct val="120000"/>
              </a:lnSpc>
              <a:spcAft>
                <a:spcPct val="30000"/>
              </a:spcAft>
              <a:buClr>
                <a:srgbClr val="006600"/>
              </a:buClr>
              <a:buSzPct val="120000"/>
              <a:buFont typeface="Wingdings" panose="05000000000000000000" pitchFamily="2" charset="2"/>
              <a:buChar char="Ø"/>
            </a:pPr>
            <a:r>
              <a:rPr lang="es-CO" sz="1400" b="1" dirty="0">
                <a:solidFill>
                  <a:prstClr val="black"/>
                </a:solidFill>
                <a:cs typeface="Arial" panose="020B0604020202020204" pitchFamily="34" charset="0"/>
              </a:rPr>
              <a:t> Sobre para cadena de Custodia de los votos después del escrutinio</a:t>
            </a:r>
          </a:p>
          <a:p>
            <a:pPr algn="just" eaLnBrk="1" hangingPunct="1">
              <a:lnSpc>
                <a:spcPct val="120000"/>
              </a:lnSpc>
              <a:spcAft>
                <a:spcPct val="30000"/>
              </a:spcAft>
              <a:buClr>
                <a:srgbClr val="006600"/>
              </a:buClr>
              <a:buSzPct val="120000"/>
              <a:buFont typeface="Wingdings" panose="05000000000000000000" pitchFamily="2" charset="2"/>
              <a:buChar char="Ø"/>
            </a:pPr>
            <a:endParaRPr lang="es-ES" altLang="es-CO" sz="1400" b="1" dirty="0">
              <a:cs typeface="Arial" panose="020B0604020202020204" pitchFamily="34" charset="0"/>
            </a:endParaRPr>
          </a:p>
          <a:p>
            <a:pPr algn="just" eaLnBrk="1" hangingPunct="1">
              <a:lnSpc>
                <a:spcPct val="120000"/>
              </a:lnSpc>
              <a:spcAft>
                <a:spcPct val="30000"/>
              </a:spcAft>
              <a:buClr>
                <a:srgbClr val="006600"/>
              </a:buClr>
              <a:buSzPct val="120000"/>
              <a:buFont typeface="Wingdings" panose="05000000000000000000" pitchFamily="2" charset="2"/>
              <a:buNone/>
            </a:pPr>
            <a:endParaRPr lang="es-ES" altLang="es-CO" sz="1400" b="1" dirty="0">
              <a:cs typeface="Arial" panose="020B0604020202020204" pitchFamily="34" charset="0"/>
            </a:endParaRPr>
          </a:p>
        </p:txBody>
      </p:sp>
      <p:pic>
        <p:nvPicPr>
          <p:cNvPr id="12" name="Imagen 11">
            <a:extLst>
              <a:ext uri="{FF2B5EF4-FFF2-40B4-BE49-F238E27FC236}">
                <a16:creationId xmlns:a16="http://schemas.microsoft.com/office/drawing/2014/main" id="{D8A97F26-6581-463A-B894-D44C321D6BB4}"/>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342853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AC6FB2-1FCB-4B7C-BEC3-345BBB85DDBA}"/>
              </a:ext>
            </a:extLst>
          </p:cNvPr>
          <p:cNvSpPr>
            <a:spLocks noGrp="1"/>
          </p:cNvSpPr>
          <p:nvPr>
            <p:ph type="title"/>
          </p:nvPr>
        </p:nvSpPr>
        <p:spPr/>
        <p:txBody>
          <a:bodyPr>
            <a:normAutofit fontScale="90000"/>
          </a:bodyPr>
          <a:lstStyle/>
          <a:p>
            <a:endParaRPr lang="es-CO"/>
          </a:p>
        </p:txBody>
      </p:sp>
      <p:sp>
        <p:nvSpPr>
          <p:cNvPr id="3" name="Marcador de texto 2">
            <a:extLst>
              <a:ext uri="{FF2B5EF4-FFF2-40B4-BE49-F238E27FC236}">
                <a16:creationId xmlns:a16="http://schemas.microsoft.com/office/drawing/2014/main" id="{90C6BBCC-723F-4C38-9DE0-0C11B6E0BB37}"/>
              </a:ext>
            </a:extLst>
          </p:cNvPr>
          <p:cNvSpPr>
            <a:spLocks noGrp="1"/>
          </p:cNvSpPr>
          <p:nvPr>
            <p:ph type="body" idx="1"/>
          </p:nvPr>
        </p:nvSpPr>
        <p:spPr/>
        <p:txBody>
          <a:bodyPr/>
          <a:lstStyle/>
          <a:p>
            <a:endParaRPr lang="es-CO"/>
          </a:p>
        </p:txBody>
      </p:sp>
      <p:pic>
        <p:nvPicPr>
          <p:cNvPr id="4" name="Google Shape;130;p17">
            <a:extLst>
              <a:ext uri="{FF2B5EF4-FFF2-40B4-BE49-F238E27FC236}">
                <a16:creationId xmlns:a16="http://schemas.microsoft.com/office/drawing/2014/main" id="{CE11EC0B-6392-4317-B2C7-0EF3D62ECAA9}"/>
              </a:ext>
            </a:extLst>
          </p:cNvPr>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 name="Rectángulo 5">
            <a:extLst>
              <a:ext uri="{FF2B5EF4-FFF2-40B4-BE49-F238E27FC236}">
                <a16:creationId xmlns:a16="http://schemas.microsoft.com/office/drawing/2014/main" id="{AD99C46B-828F-4B0C-8A62-FA4583FF4A11}"/>
              </a:ext>
            </a:extLst>
          </p:cNvPr>
          <p:cNvSpPr/>
          <p:nvPr/>
        </p:nvSpPr>
        <p:spPr>
          <a:xfrm>
            <a:off x="2194743" y="1288102"/>
            <a:ext cx="8045604" cy="584775"/>
          </a:xfrm>
          <a:prstGeom prst="rect">
            <a:avLst/>
          </a:prstGeom>
        </p:spPr>
        <p:txBody>
          <a:bodyPr wrap="square">
            <a:spAutoFit/>
          </a:bodyPr>
          <a:lstStyle/>
          <a:p>
            <a:pPr algn="ctr"/>
            <a:r>
              <a:rPr lang="es-CO" sz="3200" b="1" dirty="0"/>
              <a:t>ACTAS DEL ESCRUTINIO</a:t>
            </a:r>
          </a:p>
        </p:txBody>
      </p:sp>
      <p:pic>
        <p:nvPicPr>
          <p:cNvPr id="7" name="Picture 2" descr="Imagen relacionada">
            <a:extLst>
              <a:ext uri="{FF2B5EF4-FFF2-40B4-BE49-F238E27FC236}">
                <a16:creationId xmlns:a16="http://schemas.microsoft.com/office/drawing/2014/main" id="{2C34B008-8A8A-435A-A0EB-82AE36E063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13" y="2503047"/>
            <a:ext cx="2936030" cy="293603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8A784AB4-4174-4CD8-B2CE-A4AA5CD7F811}"/>
              </a:ext>
            </a:extLst>
          </p:cNvPr>
          <p:cNvSpPr/>
          <p:nvPr/>
        </p:nvSpPr>
        <p:spPr>
          <a:xfrm>
            <a:off x="3544478" y="2299756"/>
            <a:ext cx="8125905" cy="2862322"/>
          </a:xfrm>
          <a:prstGeom prst="rect">
            <a:avLst/>
          </a:prstGeom>
        </p:spPr>
        <p:txBody>
          <a:bodyPr wrap="square">
            <a:spAutoFit/>
          </a:bodyPr>
          <a:lstStyle/>
          <a:p>
            <a:r>
              <a:rPr lang="es-CO" dirty="0">
                <a:latin typeface="Arial" panose="020B0604020202020204" pitchFamily="34" charset="0"/>
                <a:cs typeface="Arial" panose="020B0604020202020204" pitchFamily="34" charset="0"/>
              </a:rPr>
              <a:t>.</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E-22:</a:t>
            </a:r>
            <a:r>
              <a:rPr lang="es-CO" dirty="0">
                <a:latin typeface="Arial" panose="020B0604020202020204" pitchFamily="34" charset="0"/>
                <a:cs typeface="Arial" panose="020B0604020202020204" pitchFamily="34" charset="0"/>
              </a:rPr>
              <a:t> Resolución por lo que se reconstruye la comisión escrutadora.</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E-23:</a:t>
            </a:r>
            <a:r>
              <a:rPr lang="es-CO" dirty="0">
                <a:latin typeface="Arial" panose="020B0604020202020204" pitchFamily="34" charset="0"/>
                <a:cs typeface="Arial" panose="020B0604020202020204" pitchFamily="34" charset="0"/>
              </a:rPr>
              <a:t> Constancia de la comisión escrutadora.</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E-24:</a:t>
            </a:r>
            <a:r>
              <a:rPr lang="es-CO" dirty="0">
                <a:latin typeface="Arial" panose="020B0604020202020204" pitchFamily="34" charset="0"/>
                <a:cs typeface="Arial" panose="020B0604020202020204" pitchFamily="34" charset="0"/>
              </a:rPr>
              <a:t> Cuadro de resultados de la comisión escrutadora.</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E-26:</a:t>
            </a:r>
            <a:r>
              <a:rPr lang="es-CO" dirty="0">
                <a:latin typeface="Arial" panose="020B0604020202020204" pitchFamily="34" charset="0"/>
                <a:cs typeface="Arial" panose="020B0604020202020204" pitchFamily="34" charset="0"/>
              </a:rPr>
              <a:t> Acta  de escrutinio.</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E-27:</a:t>
            </a:r>
            <a:r>
              <a:rPr lang="es-CO" dirty="0">
                <a:latin typeface="Arial" panose="020B0604020202020204" pitchFamily="34" charset="0"/>
                <a:cs typeface="Arial" panose="020B0604020202020204" pitchFamily="34" charset="0"/>
              </a:rPr>
              <a:t> Credencial que expide la comisión escrutadora.</a:t>
            </a:r>
            <a:br>
              <a:rPr lang="es-CO" dirty="0">
                <a:latin typeface="Arial" panose="020B0604020202020204" pitchFamily="34" charset="0"/>
                <a:cs typeface="Arial" panose="020B0604020202020204" pitchFamily="34" charset="0"/>
              </a:rPr>
            </a:br>
            <a:r>
              <a:rPr lang="es-CO" b="1" dirty="0">
                <a:latin typeface="Arial" panose="020B0604020202020204" pitchFamily="34" charset="0"/>
                <a:cs typeface="Arial" panose="020B0604020202020204" pitchFamily="34" charset="0"/>
              </a:rPr>
              <a:t>E-28:</a:t>
            </a:r>
            <a:r>
              <a:rPr lang="es-CO" dirty="0">
                <a:latin typeface="Arial" panose="020B0604020202020204" pitchFamily="34" charset="0"/>
                <a:cs typeface="Arial" panose="020B0604020202020204" pitchFamily="34" charset="0"/>
              </a:rPr>
              <a:t> Credencial que expiden los delegados del Consejo Nacional Electoral</a:t>
            </a:r>
          </a:p>
          <a:p>
            <a:r>
              <a:rPr lang="es-CO" b="1" dirty="0">
                <a:latin typeface="Arial" panose="020B0604020202020204" pitchFamily="34" charset="0"/>
                <a:cs typeface="Arial" panose="020B0604020202020204" pitchFamily="34" charset="0"/>
              </a:rPr>
              <a:t>Acta General de Escrutinio</a:t>
            </a:r>
          </a:p>
          <a:p>
            <a:r>
              <a:rPr lang="es-CO" b="1" dirty="0">
                <a:latin typeface="Arial" panose="020B0604020202020204" pitchFamily="34" charset="0"/>
                <a:cs typeface="Arial" panose="020B0604020202020204" pitchFamily="34" charset="0"/>
              </a:rPr>
              <a:t>Formulario de custodia de entrega de documentos electorales (DEFT20) por la Comisión Escrutadora</a:t>
            </a:r>
          </a:p>
        </p:txBody>
      </p:sp>
      <p:pic>
        <p:nvPicPr>
          <p:cNvPr id="9" name="Imagen 8">
            <a:extLst>
              <a:ext uri="{FF2B5EF4-FFF2-40B4-BE49-F238E27FC236}">
                <a16:creationId xmlns:a16="http://schemas.microsoft.com/office/drawing/2014/main" id="{1987CF8D-3203-4B98-B321-26FBB834F32B}"/>
              </a:ext>
            </a:extLst>
          </p:cNvPr>
          <p:cNvPicPr>
            <a:picLocks noChangeAspect="1"/>
          </p:cNvPicPr>
          <p:nvPr/>
        </p:nvPicPr>
        <p:blipFill>
          <a:blip r:embed="rId4"/>
          <a:stretch>
            <a:fillRect/>
          </a:stretch>
        </p:blipFill>
        <p:spPr>
          <a:xfrm>
            <a:off x="10852031" y="131683"/>
            <a:ext cx="1200077" cy="923367"/>
          </a:xfrm>
          <a:prstGeom prst="rect">
            <a:avLst/>
          </a:prstGeom>
        </p:spPr>
      </p:pic>
    </p:spTree>
    <p:extLst>
      <p:ext uri="{BB962C8B-B14F-4D97-AF65-F5344CB8AC3E}">
        <p14:creationId xmlns:p14="http://schemas.microsoft.com/office/powerpoint/2010/main" val="14357704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3325</Words>
  <Application>Microsoft Office PowerPoint</Application>
  <PresentationFormat>Panorámica</PresentationFormat>
  <Paragraphs>209</Paragraphs>
  <Slides>31</Slides>
  <Notes>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Arial Black</vt:lpstr>
      <vt:lpstr>Calibri</vt:lpstr>
      <vt:lpstr>Calibri </vt:lpstr>
      <vt:lpstr>Calibri Light</vt:lpstr>
      <vt:lpstr>Century Gothic</vt:lpstr>
      <vt:lpstr>Roboto</vt:lpstr>
      <vt:lpstr>Roboto Medium</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ADMINISTRATIVO</dc:creator>
  <cp:lastModifiedBy>ADMINISTRATIVO</cp:lastModifiedBy>
  <cp:revision>7</cp:revision>
  <dcterms:created xsi:type="dcterms:W3CDTF">2022-02-24T18:45:50Z</dcterms:created>
  <dcterms:modified xsi:type="dcterms:W3CDTF">2022-03-10T16:03:16Z</dcterms:modified>
</cp:coreProperties>
</file>